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67" r:id="rId4"/>
    <p:sldId id="259" r:id="rId5"/>
    <p:sldId id="261" r:id="rId6"/>
    <p:sldId id="271" r:id="rId7"/>
    <p:sldId id="263" r:id="rId8"/>
    <p:sldId id="272" r:id="rId9"/>
    <p:sldId id="274" r:id="rId10"/>
    <p:sldId id="273" r:id="rId11"/>
    <p:sldId id="262" r:id="rId12"/>
    <p:sldId id="275" r:id="rId13"/>
    <p:sldId id="269" r:id="rId14"/>
    <p:sldId id="270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8561" autoAdjust="0"/>
  </p:normalViewPr>
  <p:slideViewPr>
    <p:cSldViewPr>
      <p:cViewPr varScale="1">
        <p:scale>
          <a:sx n="91" d="100"/>
          <a:sy n="91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62541-C730-4EB1-B61F-B3F2C1DF9A4F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A8567-085F-4F92-83BA-98E6006CAA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33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A8567-085F-4F92-83BA-98E6006CAA8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A8567-085F-4F92-83BA-98E6006CAA8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92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4929222" cy="278608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be-BY" sz="16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ЛЕКЦЫЯ-ПРЭЗЕНТАЦЫЯ </a:t>
            </a:r>
          </a:p>
          <a:p>
            <a:pPr>
              <a:spcBef>
                <a:spcPts val="0"/>
              </a:spcBef>
            </a:pPr>
            <a:r>
              <a:rPr lang="be-BY" sz="16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 БЕЛАРУСКАЙ МОВЕ</a:t>
            </a:r>
          </a:p>
          <a:p>
            <a:pPr>
              <a:spcBef>
                <a:spcPts val="0"/>
              </a:spcBef>
            </a:pPr>
            <a:r>
              <a:rPr lang="be-BY" sz="1600" b="1" i="1" dirty="0" smtClean="0">
                <a:solidFill>
                  <a:srgbClr val="92D050"/>
                </a:solidFill>
              </a:rPr>
              <a:t>для слухачоў </a:t>
            </a:r>
          </a:p>
          <a:p>
            <a:pPr>
              <a:spcBef>
                <a:spcPts val="0"/>
              </a:spcBef>
            </a:pPr>
            <a:r>
              <a:rPr lang="be-BY" sz="1600" b="1" i="1" dirty="0" smtClean="0">
                <a:solidFill>
                  <a:srgbClr val="92D050"/>
                </a:solidFill>
              </a:rPr>
              <a:t>падрыхтоўчага аддзялення </a:t>
            </a:r>
          </a:p>
          <a:p>
            <a:pPr>
              <a:spcBef>
                <a:spcPts val="0"/>
              </a:spcBef>
            </a:pPr>
            <a:r>
              <a:rPr lang="be-BY" sz="1600" b="1" i="1" dirty="0" smtClean="0">
                <a:solidFill>
                  <a:srgbClr val="92D050"/>
                </a:solidFill>
              </a:rPr>
              <a:t>і падрыхтоўчых курсаў</a:t>
            </a:r>
            <a:endParaRPr lang="be-BY" altLang="ru-RU" sz="1600" b="1" dirty="0" smtClean="0">
              <a:solidFill>
                <a:srgbClr val="92D050"/>
              </a:solidFill>
            </a:endParaRPr>
          </a:p>
          <a:p>
            <a:pPr>
              <a:spcBef>
                <a:spcPts val="0"/>
              </a:spcBef>
              <a:buClrTx/>
            </a:pPr>
            <a:endParaRPr lang="be-BY" altLang="ru-RU" sz="1600" b="1" dirty="0" smtClean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  <a:buClrTx/>
            </a:pPr>
            <a:r>
              <a:rPr lang="be-BY" altLang="ru-RU" sz="16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Складальнік  </a:t>
            </a:r>
            <a:r>
              <a:rPr lang="be-BY" altLang="ru-RU" sz="1600" b="1" i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>
              <a:spcBef>
                <a:spcPts val="0"/>
              </a:spcBef>
              <a:buClrTx/>
            </a:pPr>
            <a:r>
              <a:rPr lang="be-BY" altLang="ru-RU" sz="1600" b="1" dirty="0" smtClean="0">
                <a:solidFill>
                  <a:srgbClr val="92D050"/>
                </a:solidFill>
              </a:rPr>
              <a:t>дацэнт </a:t>
            </a:r>
            <a:r>
              <a:rPr lang="be-BY" altLang="ru-RU" sz="1600" b="1" dirty="0">
                <a:solidFill>
                  <a:srgbClr val="92D050"/>
                </a:solidFill>
              </a:rPr>
              <a:t>кафедры давузаўскай падрыхтоўкі і прафарыентацыі </a:t>
            </a:r>
            <a:endParaRPr lang="be-BY" altLang="ru-RU" sz="1600" b="1" dirty="0" smtClean="0">
              <a:solidFill>
                <a:srgbClr val="92D050"/>
              </a:solidFill>
            </a:endParaRPr>
          </a:p>
          <a:p>
            <a:pPr>
              <a:spcBef>
                <a:spcPts val="0"/>
              </a:spcBef>
              <a:buClrTx/>
            </a:pPr>
            <a:r>
              <a:rPr lang="be-BY" altLang="ru-RU" sz="16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С.В</a:t>
            </a:r>
            <a:r>
              <a:rPr lang="be-BY" altLang="ru-RU" sz="16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Чайкова</a:t>
            </a:r>
            <a:endParaRPr lang="ru-RU" altLang="ru-RU" sz="16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4574175" cy="314327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/>
            </a:r>
            <a:br>
              <a:rPr lang="ru-RU" sz="4000" b="1" dirty="0" smtClean="0">
                <a:solidFill>
                  <a:srgbClr val="00B050"/>
                </a:solidFill>
              </a:rPr>
            </a:br>
            <a:r>
              <a:rPr lang="ru-RU" sz="4000" b="1" dirty="0" smtClean="0">
                <a:solidFill>
                  <a:srgbClr val="00B050"/>
                </a:solidFill>
              </a:rPr>
              <a:t/>
            </a:r>
            <a:br>
              <a:rPr lang="ru-RU" sz="4000" b="1" dirty="0" smtClean="0">
                <a:solidFill>
                  <a:srgbClr val="00B050"/>
                </a:solidFill>
              </a:rPr>
            </a:br>
            <a:r>
              <a:rPr lang="ru-RU" sz="36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СЛУЖБОВЫЯ ЧАСЦІНЫ МОВЫ </a:t>
            </a:r>
            <a:br>
              <a:rPr lang="ru-RU" sz="36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600" b="1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</a:t>
            </a:r>
            <a:r>
              <a:rPr lang="ru-RU" sz="36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br>
              <a:rPr lang="ru-RU" sz="36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6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ВЫКЛІЧНІК</a:t>
            </a:r>
            <a:br>
              <a:rPr lang="ru-RU" sz="36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D:\СВЕТЛАНА-ВСЕ ПЕЧАТНОЕ\ПРЕЗЕНТАЦИИ\Презентации МОИ 2016-2017\Фото Берёзка\birch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85728"/>
            <a:ext cx="3929090" cy="628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251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e-BY" sz="2800" b="1" dirty="0" smtClean="0">
                <a:solidFill>
                  <a:srgbClr val="FFFF00"/>
                </a:solidFill>
              </a:rPr>
              <a:t>1 г) НЕКАТОРЫЯ АСАБЛІВАСЦІ ЎЖЫВАННЯ ПРЫНАЗОЎНІКАЎ (працяг)</a:t>
            </a:r>
            <a:endParaRPr lang="ru-RU" sz="2800" dirty="0"/>
          </a:p>
        </p:txBody>
      </p:sp>
      <p:pic>
        <p:nvPicPr>
          <p:cNvPr id="29698" name="Picture 2" descr="D:\СВЕТЛАНА-ВСЕ ПЕЧАТНОЕ\ПРЕЗЕНТАЦИИ\Презентации МОИ 2016-2017\Фото Берёзка\берёзовые-серёжки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357298"/>
            <a:ext cx="3286148" cy="5286412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1" y="1357297"/>
          <a:ext cx="5357851" cy="5321618"/>
        </p:xfrm>
        <a:graphic>
          <a:graphicData uri="http://schemas.openxmlformats.org/drawingml/2006/table">
            <a:tbl>
              <a:tblPr/>
              <a:tblGrid>
                <a:gridCol w="1394729"/>
                <a:gridCol w="1430720"/>
                <a:gridCol w="2532402"/>
              </a:tblGrid>
              <a:tr h="849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Прыметнікі/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лічэбнікі</a:t>
                      </a:r>
                      <a:endParaRPr lang="ru-RU" sz="14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Пытанні/ прыназоўнікі</a:t>
                      </a:r>
                      <a:r>
                        <a:rPr lang="be-BY" sz="1400" b="1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склон</a:t>
                      </a:r>
                      <a:endParaRPr lang="ru-RU" sz="14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Прыклады </a:t>
                      </a:r>
                      <a:endParaRPr lang="ru-RU" sz="14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9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вышэйшы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старэйшы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малодшы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меншы 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размнейшы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прыгажэйшы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дужэйшы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каго? за што?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прыназоўнік</a:t>
                      </a:r>
                      <a:r>
                        <a:rPr lang="be-BY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Р. 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скл.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вышэйшы за бацьку</a:t>
                      </a:r>
                      <a:endParaRPr lang="ru-RU" sz="1400" i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разумнейшы за мяне</a:t>
                      </a:r>
                      <a:endParaRPr lang="ru-RU" sz="1400" i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дужэйшы за ўсіх</a:t>
                      </a:r>
                      <a:endParaRPr lang="ru-RU" sz="1400" i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прыгажэйшая за ружу</a:t>
                      </a:r>
                      <a:endParaRPr lang="ru-RU" sz="1400" i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старэйшы за сястру</a:t>
                      </a:r>
                      <a:endParaRPr lang="ru-RU" sz="1400" i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8548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падобны/ая/ыя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да каго? +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прыназоўнік </a:t>
                      </a:r>
                      <a:r>
                        <a:rPr lang="be-BY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4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падобны</a:t>
                      </a:r>
                      <a:r>
                        <a:rPr lang="ru-RU" sz="14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да </a:t>
                      </a:r>
                      <a:r>
                        <a:rPr lang="ru-RU" sz="14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бацькi</a:t>
                      </a:r>
                      <a:r>
                        <a:rPr lang="be-BY" sz="14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endParaRPr lang="be-BY" sz="1400" i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падобная</a:t>
                      </a: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 </a:t>
                      </a:r>
                      <a:r>
                        <a:rPr lang="ru-RU" sz="14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сястры</a:t>
                      </a:r>
                      <a:r>
                        <a:rPr lang="be-BY" sz="14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endParaRPr lang="be-BY" sz="1400" i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падобныя </a:t>
                      </a:r>
                      <a:r>
                        <a:rPr lang="be-BY" sz="14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адна да адной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78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багаты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бедны</a:t>
                      </a:r>
                      <a:endParaRPr lang="ru-RU" sz="1400" i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 што?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прыназоўнік</a:t>
                      </a:r>
                      <a:r>
                        <a:rPr lang="be-BY" sz="14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багаты на песні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бедны на выкапні</a:t>
                      </a:r>
                      <a:endParaRPr lang="ru-RU" sz="1400" i="1" dirty="0" smtClea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i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1045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адзін раз 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два разы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некалькі разоў 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што?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В.</a:t>
                      </a:r>
                      <a:r>
                        <a:rPr lang="be-BY" sz="14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склон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два разы на </a:t>
                      </a:r>
                      <a:r>
                        <a:rPr lang="ru-RU" sz="14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тыдзень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2 а) З</a:t>
            </a:r>
            <a:r>
              <a:rPr lang="be-BY" sz="2800" b="1" dirty="0" smtClean="0">
                <a:solidFill>
                  <a:schemeClr val="accent2">
                    <a:lumMod val="75000"/>
                  </a:schemeClr>
                </a:solidFill>
              </a:rPr>
              <a:t>ЛУЧНІКІ  (паводле значэння)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785794"/>
          <a:ext cx="8429683" cy="5756265"/>
        </p:xfrm>
        <a:graphic>
          <a:graphicData uri="http://schemas.openxmlformats.org/drawingml/2006/table">
            <a:tbl>
              <a:tblPr/>
              <a:tblGrid>
                <a:gridCol w="1571636"/>
                <a:gridCol w="350923"/>
                <a:gridCol w="6507124"/>
              </a:tblGrid>
              <a:tr h="37501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6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Злучальныя</a:t>
                      </a:r>
                      <a:endParaRPr lang="ru-RU" sz="16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Times New Roman"/>
                        </a:rPr>
                        <a:t>(ужываюцца паміж аднароднымі членамі і часткамі складазлучанага сказа)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6758" marR="66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55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спалучальныя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758" marR="66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6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і, ды (=і), ні –– ні, як ––</a:t>
                      </a:r>
                      <a:r>
                        <a:rPr lang="be-BY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16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так і, таксама 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758" marR="66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10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супраціўныя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(супастаўляльныя)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758" marR="66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6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а, ж(жа), але, ды (=але), затое, аднак, толькі, хоць (хоць і) ––</a:t>
                      </a:r>
                      <a:r>
                        <a:rPr lang="be-BY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16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але, толькі, не толькі ––</a:t>
                      </a:r>
                      <a:r>
                        <a:rPr lang="be-BY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16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але і, а то, а не то, не то што –– </a:t>
                      </a:r>
                      <a:r>
                        <a:rPr lang="be-BY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16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а(але)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758" marR="66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10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размеркавальныя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758" marR="66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6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то –– то, ці, ці –– ці, або, або ––</a:t>
                      </a:r>
                      <a:r>
                        <a:rPr lang="be-BY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16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або, альбо, ці то ––</a:t>
                      </a:r>
                      <a:r>
                        <a:rPr lang="be-BY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16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ці то, не то –– не то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758" marR="66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5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6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далучальныя</a:t>
                      </a:r>
                      <a:endParaRPr lang="ru-RU" sz="16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758" marR="66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600" b="1" i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ды і (дый), і то, ды і то</a:t>
                      </a:r>
                      <a:endParaRPr lang="ru-RU" sz="16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758" marR="66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10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6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Падпарадкавальныя 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Times New Roman"/>
                        </a:rPr>
                        <a:t>(ужываюцца як сродак сузязі паміж галоўнай і даданай часткай складаназалежнага сказа)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6758" marR="66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тлумачальныя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758" marR="66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6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што, як, чым, нібы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758" marR="66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31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6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прычынныя</a:t>
                      </a:r>
                      <a:endParaRPr lang="ru-RU" sz="16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758" marR="66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600" b="1" i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бо, таму што, з прычыны таго што, па прычыне таго што, паколькі, а то, з-за таго што, затым што</a:t>
                      </a:r>
                      <a:endParaRPr lang="ru-RU" sz="16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758" marR="66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31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часавыя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758" marR="66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6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калі, як, пакуль, з таго часу як, ледзь, чуць, толькі, чуць што, тым часам як, пасля таго як, перш чым, як толькі, чуць толькі, абы толькі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758" marR="66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31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6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</a:rPr>
                        <a:t>умоўныя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758" marR="66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600" b="1" i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</a:rPr>
                        <a:t>калі, калі б, каб, як, як бы, абы, раз, толькі, калі ––</a:t>
                      </a:r>
                      <a:r>
                        <a:rPr lang="be-BY" sz="16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1600" b="1" i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</a:rPr>
                        <a:t>то, калі дык, калі ––</a:t>
                      </a:r>
                      <a:r>
                        <a:rPr lang="be-BY" sz="16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1600" b="1" i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</a:rPr>
                        <a:t>тады, як то, раз то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758" marR="66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5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мэтавыя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758" marR="66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6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каб, для (дзеля) таго каб, з тым каб, абы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758" marR="66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5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600" b="1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уступальныя</a:t>
                      </a:r>
                      <a:endParaRPr lang="ru-RU" sz="1600" b="1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758" marR="66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600" b="1" i="1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хоць, хоць бы, хоць ––</a:t>
                      </a:r>
                      <a:r>
                        <a:rPr lang="be-BY" sz="1600" b="1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1600" b="1" i="1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ды, нягледзячы на тое што, няхай, хай, хіба</a:t>
                      </a:r>
                      <a:endParaRPr lang="ru-RU" sz="1600" b="1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758" marR="66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параўнальныя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758" marR="66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6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як, як бы, чым, што, нібы, нібыта, бы, быццам, як быццам, чым –– тым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758" marR="66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49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6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выніковыя</a:t>
                      </a:r>
                      <a:endParaRPr lang="ru-RU" sz="16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758" marR="66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так што, то, дык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758" marR="66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88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СВЕТЛАНА-ВСЕ ПЕЧАТНОЕ\ПРЕЗЕНТАЦИИ\Презентации МОИ 2016-2017\Фото Берёзка\10469749-Филиал-берез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74" cy="642942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643306" y="3000372"/>
          <a:ext cx="5286412" cy="3571900"/>
        </p:xfrm>
        <a:graphic>
          <a:graphicData uri="http://schemas.openxmlformats.org/drawingml/2006/table">
            <a:tbl>
              <a:tblPr/>
              <a:tblGrid>
                <a:gridCol w="2741103"/>
                <a:gridCol w="2545309"/>
              </a:tblGrid>
              <a:tr h="45926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be-BY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Правапіс з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лучнік</a:t>
                      </a:r>
                      <a:r>
                        <a:rPr kumimoji="0" lang="be-BY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аў</a:t>
                      </a:r>
                      <a:endParaRPr lang="ru-RU" sz="2400" b="1" i="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i="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24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Разам</a:t>
                      </a:r>
                      <a:endParaRPr lang="ru-RU" sz="2400" b="1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24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Асобна</a:t>
                      </a:r>
                      <a:endParaRPr lang="ru-RU" sz="2400" b="1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129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99060" algn="l"/>
                        </a:tabLst>
                      </a:pPr>
                      <a:r>
                        <a:rPr lang="be-BY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простыя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99060" algn="l"/>
                        </a:tabLst>
                      </a:pPr>
                      <a:r>
                        <a:rPr lang="be-BY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вытворныя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99060" algn="l"/>
                        </a:tabLst>
                      </a:pPr>
                      <a:r>
                        <a:rPr lang="be-BY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злучнікі: 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99060" algn="l"/>
                        </a:tabLst>
                      </a:pPr>
                      <a:r>
                        <a:rPr lang="be-BY" sz="24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альбо</a:t>
                      </a:r>
                      <a:r>
                        <a:rPr lang="be-BY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2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затое</a:t>
                      </a:r>
                      <a:r>
                        <a:rPr lang="be-BY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2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прычым</a:t>
                      </a:r>
                      <a:r>
                        <a:rPr lang="be-BY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2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нібы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-1905" algn="l"/>
                          <a:tab pos="150495" algn="l"/>
                        </a:tabLst>
                      </a:pPr>
                      <a:r>
                        <a:rPr lang="be-BY" sz="2400" dirty="0" smtClean="0">
                          <a:latin typeface="Times New Roman"/>
                          <a:ea typeface="Times New Roman"/>
                        </a:rPr>
                        <a:t>парныя </a:t>
                      </a:r>
                      <a:r>
                        <a:rPr lang="be-BY" sz="2400" dirty="0">
                          <a:latin typeface="Times New Roman"/>
                          <a:ea typeface="Times New Roman"/>
                        </a:rPr>
                        <a:t>злучнікі: </a:t>
                      </a:r>
                      <a:endParaRPr lang="be-BY" sz="2400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-1905" algn="l"/>
                          <a:tab pos="150495" algn="l"/>
                        </a:tabLst>
                      </a:pPr>
                      <a:r>
                        <a:rPr lang="be-BY" sz="2400" i="1" dirty="0" smtClean="0">
                          <a:latin typeface="Times New Roman"/>
                          <a:ea typeface="Times New Roman"/>
                        </a:rPr>
                        <a:t>так</a:t>
                      </a: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… як</a:t>
                      </a:r>
                      <a:r>
                        <a:rPr lang="be-BY" sz="2400" dirty="0">
                          <a:latin typeface="Times New Roman"/>
                          <a:ea typeface="Times New Roman"/>
                        </a:rPr>
                        <a:t>, </a:t>
                      </a:r>
                      <a:endParaRPr lang="be-BY" sz="2400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-1905" algn="l"/>
                          <a:tab pos="150495" algn="l"/>
                        </a:tabLst>
                      </a:pPr>
                      <a:r>
                        <a:rPr lang="be-BY" sz="2400" i="1" dirty="0" smtClean="0">
                          <a:latin typeface="Times New Roman"/>
                          <a:ea typeface="Times New Roman"/>
                        </a:rPr>
                        <a:t>не </a:t>
                      </a: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толькі</a:t>
                      </a:r>
                      <a:r>
                        <a:rPr lang="be-BY" sz="2400" dirty="0">
                          <a:latin typeface="Times New Roman"/>
                          <a:ea typeface="Times New Roman"/>
                        </a:rPr>
                        <a:t> … </a:t>
                      </a:r>
                      <a:r>
                        <a:rPr lang="be-BY" sz="2400" i="1" dirty="0">
                          <a:latin typeface="Times New Roman"/>
                          <a:ea typeface="Times New Roman"/>
                        </a:rPr>
                        <a:t>але і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>
            <a:noAutofit/>
          </a:bodyPr>
          <a:lstStyle/>
          <a:p>
            <a:pPr algn="ctr"/>
            <a:r>
              <a:rPr lang="be-BY" sz="2400" b="1" dirty="0" smtClean="0"/>
              <a:t/>
            </a:r>
            <a:br>
              <a:rPr lang="be-BY" sz="2400" b="1" dirty="0" smtClean="0"/>
            </a:br>
            <a:r>
              <a:rPr lang="be-BY" sz="2400" b="1" dirty="0" smtClean="0"/>
              <a:t/>
            </a:r>
            <a:br>
              <a:rPr lang="be-BY" sz="2400" b="1" dirty="0" smtClean="0"/>
            </a:br>
            <a:r>
              <a:rPr lang="be-BY" sz="2400" b="1" dirty="0" smtClean="0"/>
              <a:t/>
            </a:r>
            <a:br>
              <a:rPr lang="be-BY" sz="2400" b="1" dirty="0" smtClean="0"/>
            </a:br>
            <a:r>
              <a:rPr lang="be-BY" sz="2400" b="1" dirty="0" smtClean="0"/>
              <a:t/>
            </a:r>
            <a:br>
              <a:rPr lang="be-BY" sz="2400" b="1" dirty="0" smtClean="0"/>
            </a:br>
            <a:r>
              <a:rPr lang="be-BY" sz="2400" b="1" dirty="0" smtClean="0"/>
              <a:t/>
            </a:r>
            <a:br>
              <a:rPr lang="be-BY" sz="2400" b="1" dirty="0" smtClean="0"/>
            </a:br>
            <a:r>
              <a:rPr lang="be-BY" sz="2400" b="1" dirty="0" smtClean="0"/>
              <a:t/>
            </a:r>
            <a:br>
              <a:rPr lang="be-BY" sz="2400" b="1" dirty="0" smtClean="0"/>
            </a:br>
            <a:r>
              <a:rPr lang="be-BY" sz="2400" b="1" dirty="0" smtClean="0"/>
              <a:t/>
            </a:r>
            <a:br>
              <a:rPr lang="be-BY" sz="2400" b="1" dirty="0" smtClean="0"/>
            </a:br>
            <a:r>
              <a:rPr lang="be-BY" sz="2400" b="1" dirty="0" smtClean="0"/>
              <a:t/>
            </a:r>
            <a:br>
              <a:rPr lang="be-BY" sz="2400" b="1" dirty="0" smtClean="0"/>
            </a:br>
            <a:r>
              <a:rPr lang="be-BY" sz="2400" b="1" dirty="0" smtClean="0"/>
              <a:t/>
            </a:r>
            <a:br>
              <a:rPr lang="be-BY" sz="2400" b="1" dirty="0" smtClean="0"/>
            </a:br>
            <a:r>
              <a:rPr lang="be-BY" sz="2400" b="1" dirty="0" smtClean="0"/>
              <a:t/>
            </a:r>
            <a:br>
              <a:rPr lang="be-BY" sz="2400" b="1" dirty="0" smtClean="0"/>
            </a:br>
            <a:r>
              <a:rPr lang="be-BY" sz="2400" b="1" dirty="0" smtClean="0"/>
              <a:t/>
            </a:r>
            <a:br>
              <a:rPr lang="be-BY" sz="2400" b="1" dirty="0" smtClean="0"/>
            </a:br>
            <a:r>
              <a:rPr lang="be-BY" sz="2400" b="1" dirty="0" smtClean="0"/>
              <a:t/>
            </a:r>
            <a:br>
              <a:rPr lang="be-BY" sz="2400" b="1" dirty="0" smtClean="0"/>
            </a:br>
            <a:r>
              <a:rPr lang="be-BY" sz="2400" b="1" dirty="0" smtClean="0"/>
              <a:t/>
            </a:r>
            <a:br>
              <a:rPr lang="be-BY" sz="2400" b="1" dirty="0" smtClean="0"/>
            </a:br>
            <a:r>
              <a:rPr lang="be-BY" sz="3600" b="1" dirty="0" smtClean="0">
                <a:solidFill>
                  <a:srgbClr val="00B050"/>
                </a:solidFill>
              </a:rPr>
              <a:t>3 . </a:t>
            </a:r>
            <a:r>
              <a:rPr lang="be-BY" sz="4000" b="1" dirty="0" smtClean="0">
                <a:solidFill>
                  <a:srgbClr val="00B050"/>
                </a:solidFill>
              </a:rPr>
              <a:t>П р а в а п і с   ч </a:t>
            </a:r>
            <a:r>
              <a:rPr lang="ru-RU" sz="4000" b="1" dirty="0" smtClean="0">
                <a:solidFill>
                  <a:srgbClr val="00B050"/>
                </a:solidFill>
              </a:rPr>
              <a:t>а с </a:t>
            </a:r>
            <a:r>
              <a:rPr lang="ru-RU" sz="4000" b="1" dirty="0" err="1" smtClean="0">
                <a:solidFill>
                  <a:srgbClr val="00B050"/>
                </a:solidFill>
              </a:rPr>
              <a:t>ц</a:t>
            </a:r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r>
              <a:rPr lang="ru-RU" sz="4000" b="1" dirty="0" err="1" smtClean="0">
                <a:solidFill>
                  <a:srgbClr val="00B050"/>
                </a:solidFill>
              </a:rPr>
              <a:t>і</a:t>
            </a:r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r>
              <a:rPr lang="ru-RU" sz="4000" b="1" dirty="0" err="1" smtClean="0">
                <a:solidFill>
                  <a:srgbClr val="00B050"/>
                </a:solidFill>
              </a:rPr>
              <a:t>ц</a:t>
            </a:r>
            <a:r>
              <a:rPr lang="ru-RU" sz="4000" b="1" dirty="0" smtClean="0">
                <a:solidFill>
                  <a:srgbClr val="00B050"/>
                </a:solidFill>
              </a:rPr>
              <a:t/>
            </a:r>
            <a:br>
              <a:rPr lang="ru-RU" sz="4000" b="1" dirty="0" smtClean="0">
                <a:solidFill>
                  <a:srgbClr val="00B050"/>
                </a:solidFill>
              </a:rPr>
            </a:b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785794"/>
          <a:ext cx="5214974" cy="3770950"/>
        </p:xfrm>
        <a:graphic>
          <a:graphicData uri="http://schemas.openxmlformats.org/drawingml/2006/table">
            <a:tbl>
              <a:tblPr/>
              <a:tblGrid>
                <a:gridCol w="1714512"/>
                <a:gridCol w="1357322"/>
                <a:gridCol w="2143140"/>
              </a:tblGrid>
              <a:tr h="35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600" b="1" i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Праз злучок</a:t>
                      </a:r>
                      <a:endParaRPr lang="ru-RU" sz="1600" b="1" i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600" b="1" i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Разам</a:t>
                      </a:r>
                      <a:endParaRPr lang="ru-RU" sz="1600" b="1" i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600" b="1" i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Асобна</a:t>
                      </a:r>
                      <a:endParaRPr lang="ru-RU" sz="1600" b="1" i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7083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76200" algn="l"/>
                          <a:tab pos="228600" algn="l"/>
                        </a:tabLst>
                      </a:pPr>
                      <a:r>
                        <a:rPr lang="be-BY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*часціца </a:t>
                      </a:r>
                      <a:r>
                        <a:rPr lang="be-BY" sz="1600" b="1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-такі</a:t>
                      </a:r>
                      <a:r>
                        <a:rPr lang="be-BY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76200" algn="l"/>
                          <a:tab pos="228600" algn="l"/>
                        </a:tabLst>
                      </a:pPr>
                      <a:r>
                        <a:rPr lang="be-BY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пасля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76200" algn="l"/>
                          <a:tab pos="228600" algn="l"/>
                        </a:tabLst>
                      </a:pPr>
                      <a:r>
                        <a:rPr lang="be-BY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дзеясловаў 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76200" algn="l"/>
                          <a:tab pos="228600" algn="l"/>
                        </a:tabLst>
                      </a:pPr>
                      <a:r>
                        <a:rPr lang="be-BY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і </a:t>
                      </a:r>
                      <a:r>
                        <a:rPr lang="be-BY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прыслоўяў: </a:t>
                      </a:r>
                      <a:endParaRPr lang="be-BY" sz="16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76200" algn="l"/>
                          <a:tab pos="228600" algn="l"/>
                        </a:tabLs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зрабіў-такі</a:t>
                      </a:r>
                      <a:r>
                        <a:rPr lang="be-BY" sz="16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</a:rPr>
                        <a:t>напісаў-такі</a:t>
                      </a:r>
                      <a:r>
                        <a:rPr lang="be-BY" sz="1600" dirty="0">
                          <a:latin typeface="Times New Roman"/>
                          <a:ea typeface="Times New Roman"/>
                        </a:rPr>
                        <a:t>, </a:t>
                      </a:r>
                      <a:endParaRPr lang="be-BY" sz="1600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76200" algn="l"/>
                          <a:tab pos="228600" algn="l"/>
                        </a:tabLs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усе-такі</a:t>
                      </a:r>
                      <a:r>
                        <a:rPr lang="be-BY" sz="1600" dirty="0">
                          <a:latin typeface="Times New Roman"/>
                          <a:ea typeface="Times New Roman"/>
                        </a:rPr>
                        <a:t>, </a:t>
                      </a:r>
                      <a:endParaRPr lang="be-BY" sz="1600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76200" algn="l"/>
                          <a:tab pos="228600" algn="l"/>
                        </a:tabLs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зноў-такі</a:t>
                      </a:r>
                      <a:r>
                        <a:rPr lang="be-BY" sz="1600" dirty="0">
                          <a:latin typeface="Times New Roman"/>
                          <a:ea typeface="Times New Roman"/>
                        </a:rPr>
                        <a:t>, </a:t>
                      </a:r>
                      <a:endParaRPr lang="be-BY" sz="1600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76200" algn="l"/>
                          <a:tab pos="228600" algn="l"/>
                        </a:tabLs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так-такі</a:t>
                      </a:r>
                      <a:r>
                        <a:rPr lang="be-BY" sz="1600" dirty="0">
                          <a:latin typeface="Times New Roman"/>
                          <a:ea typeface="Times New Roman"/>
                        </a:rPr>
                        <a:t>, </a:t>
                      </a:r>
                      <a:endParaRPr lang="be-BY" sz="1600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76200" algn="l"/>
                          <a:tab pos="228600" algn="l"/>
                        </a:tabLs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даволі-такі</a:t>
                      </a:r>
                      <a:r>
                        <a:rPr lang="be-BY" sz="1600" dirty="0" smtClean="0">
                          <a:latin typeface="Times New Roman"/>
                          <a:ea typeface="Times New Roman"/>
                        </a:rPr>
                        <a:t>;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76200" algn="l"/>
                          <a:tab pos="228600" algn="l"/>
                        </a:tabLst>
                      </a:pPr>
                      <a:r>
                        <a:rPr lang="be-BY" sz="1600" dirty="0" smtClean="0">
                          <a:latin typeface="Times New Roman"/>
                          <a:ea typeface="Times New Roman"/>
                        </a:rPr>
                        <a:t>*часціцы 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Arial" charset="0"/>
                        <a:buNone/>
                        <a:tabLst>
                          <a:tab pos="76200" algn="l"/>
                          <a:tab pos="228600" algn="l"/>
                        </a:tabLst>
                      </a:pPr>
                      <a:r>
                        <a:rPr lang="be-BY" sz="1600" b="1" i="1" dirty="0" smtClean="0">
                          <a:latin typeface="Times New Roman"/>
                          <a:ea typeface="Times New Roman"/>
                        </a:rPr>
                        <a:t>абы-</a:t>
                      </a:r>
                      <a:r>
                        <a:rPr lang="be-BY" sz="1600" dirty="0">
                          <a:latin typeface="Times New Roman"/>
                          <a:ea typeface="Times New Roman"/>
                        </a:rPr>
                        <a:t>, -</a:t>
                      </a:r>
                      <a:r>
                        <a:rPr lang="be-BY" sz="1600" b="1" i="1" dirty="0">
                          <a:latin typeface="Times New Roman"/>
                          <a:ea typeface="Times New Roman"/>
                        </a:rPr>
                        <a:t>небудзь</a:t>
                      </a:r>
                      <a:r>
                        <a:rPr lang="be-BY" sz="1600" dirty="0">
                          <a:latin typeface="Times New Roman"/>
                          <a:ea typeface="Times New Roman"/>
                        </a:rPr>
                        <a:t>: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600" i="1" dirty="0">
                          <a:latin typeface="Times New Roman"/>
                          <a:ea typeface="Times New Roman"/>
                        </a:rPr>
                        <a:t>абы-хто</a:t>
                      </a:r>
                      <a:r>
                        <a:rPr lang="be-BY" sz="1600" dirty="0">
                          <a:latin typeface="Times New Roman"/>
                          <a:ea typeface="Times New Roman"/>
                        </a:rPr>
                        <a:t>, </a:t>
                      </a:r>
                      <a:endParaRPr lang="be-BY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што-небудзь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be-BY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*часціца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be-BY" sz="1600" b="1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сьці </a:t>
                      </a:r>
                      <a:r>
                        <a:rPr lang="be-BY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be-BY" sz="16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сь</a:t>
                      </a:r>
                      <a:r>
                        <a:rPr lang="be-BY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з займеннікамі </a:t>
                      </a:r>
                      <a:endParaRPr lang="be-BY" sz="16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і </a:t>
                      </a:r>
                      <a:r>
                        <a:rPr lang="be-BY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прыслоўямі: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</a:rPr>
                        <a:t>хтос</a:t>
                      </a:r>
                      <a:r>
                        <a:rPr lang="be-BY" sz="1600" b="1" i="1" dirty="0">
                          <a:latin typeface="Times New Roman"/>
                          <a:ea typeface="Times New Roman"/>
                        </a:rPr>
                        <a:t>ьці</a:t>
                      </a:r>
                      <a:r>
                        <a:rPr lang="be-BY" sz="16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</a:rPr>
                        <a:t>дзес</a:t>
                      </a:r>
                      <a:r>
                        <a:rPr lang="be-BY" sz="1600" b="1" i="1" dirty="0">
                          <a:latin typeface="Times New Roman"/>
                          <a:ea typeface="Times New Roman"/>
                        </a:rPr>
                        <a:t>ьці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79070" algn="l"/>
                        </a:tabLst>
                      </a:pPr>
                      <a:r>
                        <a:rPr lang="be-BY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*часціца </a:t>
                      </a:r>
                      <a:r>
                        <a:rPr lang="be-BY" sz="16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-такі</a:t>
                      </a:r>
                      <a:r>
                        <a:rPr lang="be-BY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be-BY" sz="16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79070" algn="l"/>
                        </a:tabLst>
                      </a:pPr>
                      <a:r>
                        <a:rPr lang="be-BY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ад іншых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79070" algn="l"/>
                        </a:tabLst>
                      </a:pPr>
                      <a:r>
                        <a:rPr lang="be-BY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(акрамя дзеяслова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79070" algn="l"/>
                        </a:tabLst>
                      </a:pPr>
                      <a:r>
                        <a:rPr lang="be-BY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і прыслоўя</a:t>
                      </a:r>
                      <a:r>
                        <a:rPr lang="be-BY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) </a:t>
                      </a:r>
                      <a:endParaRPr lang="be-BY" sz="16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79070" algn="l"/>
                        </a:tabLst>
                      </a:pPr>
                      <a:r>
                        <a:rPr lang="be-BY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часцін </a:t>
                      </a:r>
                      <a:r>
                        <a:rPr lang="be-BY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мовы: </a:t>
                      </a:r>
                      <a:endParaRPr lang="be-BY" sz="16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79070" algn="l"/>
                        </a:tabLs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ён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</a:rPr>
                        <a:t>такі прыйшоў</a:t>
                      </a:r>
                      <a:r>
                        <a:rPr lang="be-BY" sz="1600" dirty="0" smtClean="0">
                          <a:latin typeface="Times New Roman"/>
                          <a:ea typeface="Times New Roman"/>
                        </a:rPr>
                        <a:t>;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79070" algn="l"/>
                        </a:tabLst>
                      </a:pPr>
                      <a:r>
                        <a:rPr lang="be-BY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*часціца </a:t>
                      </a:r>
                      <a:r>
                        <a:rPr lang="be-BY" sz="16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што</a:t>
                      </a:r>
                      <a:r>
                        <a:rPr lang="be-BY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пішацца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79070" algn="l"/>
                        </a:tabLst>
                      </a:pPr>
                      <a:r>
                        <a:rPr lang="be-BY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асобна </a:t>
                      </a:r>
                      <a:r>
                        <a:rPr lang="be-BY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ў </a:t>
                      </a:r>
                      <a:r>
                        <a:rPr lang="be-BY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спалучэннях: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79070" algn="l"/>
                        </a:tabLs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пакуль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</a:rPr>
                        <a:t>што</a:t>
                      </a:r>
                      <a:r>
                        <a:rPr lang="be-BY" sz="1600" dirty="0">
                          <a:latin typeface="Times New Roman"/>
                          <a:ea typeface="Times New Roman"/>
                        </a:rPr>
                        <a:t>, </a:t>
                      </a:r>
                      <a:endParaRPr lang="be-BY" sz="1600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79070" algn="l"/>
                        </a:tabLs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ледзь што</a:t>
                      </a:r>
                      <a:r>
                        <a:rPr lang="be-BY" sz="1600" dirty="0" smtClean="0">
                          <a:latin typeface="Times New Roman"/>
                          <a:ea typeface="Times New Roman"/>
                        </a:rPr>
                        <a:t>,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79070" algn="l"/>
                        </a:tabLs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хіба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</a:rPr>
                        <a:t>што</a:t>
                      </a:r>
                      <a:r>
                        <a:rPr lang="be-BY" sz="16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</a:rPr>
                        <a:t>сама што</a:t>
                      </a:r>
                      <a:r>
                        <a:rPr lang="be-BY" sz="1600" dirty="0">
                          <a:latin typeface="Times New Roman"/>
                          <a:ea typeface="Times New Roman"/>
                        </a:rPr>
                        <a:t>; </a:t>
                      </a:r>
                      <a:endParaRPr lang="be-BY" sz="1600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79070" algn="l"/>
                        </a:tabLst>
                      </a:pPr>
                      <a:r>
                        <a:rPr lang="be-BY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*часціцы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79070" algn="l"/>
                        </a:tabLst>
                      </a:pPr>
                      <a:r>
                        <a:rPr lang="be-BY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16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бы </a:t>
                      </a:r>
                      <a:r>
                        <a:rPr lang="be-BY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be-BY" sz="16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</a:t>
                      </a:r>
                      <a:r>
                        <a:rPr lang="be-BY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),</a:t>
                      </a:r>
                      <a:r>
                        <a:rPr lang="be-BY" sz="16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жа </a:t>
                      </a:r>
                      <a:r>
                        <a:rPr lang="be-BY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be-BY" sz="16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ж</a:t>
                      </a:r>
                      <a:r>
                        <a:rPr lang="be-BY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):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79070" algn="l"/>
                        </a:tabLs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</a:rPr>
                        <a:t>зрабіў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</a:rPr>
                        <a:t>бы</a:t>
                      </a:r>
                      <a:r>
                        <a:rPr lang="be-BY" sz="16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</a:rPr>
                        <a:t>пісала ж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2" name="Picture 2" descr="D:\СВЕТЛАНА-ВСЕ ПЕЧАТНОЕ\ПРЕЗЕНТАЦИИ\Презентации МОИ 2016-2017\Фото Берёзка\bere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785794"/>
            <a:ext cx="3357586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e-BY" sz="2800" b="1" dirty="0" smtClean="0">
                <a:solidFill>
                  <a:srgbClr val="FFFF00"/>
                </a:solidFill>
              </a:rPr>
              <a:t>4.  П р а в а п і с   в </a:t>
            </a:r>
            <a:r>
              <a:rPr lang="ru-RU" sz="2800" b="1" dirty="0" err="1" smtClean="0">
                <a:solidFill>
                  <a:srgbClr val="FFFF00"/>
                </a:solidFill>
              </a:rPr>
              <a:t>ы</a:t>
            </a:r>
            <a:r>
              <a:rPr lang="ru-RU" sz="2800" b="1" dirty="0" smtClean="0">
                <a:solidFill>
                  <a:srgbClr val="FFFF00"/>
                </a:solidFill>
              </a:rPr>
              <a:t> к л </a:t>
            </a:r>
            <a:r>
              <a:rPr lang="ru-RU" sz="2800" b="1" dirty="0" err="1" smtClean="0">
                <a:solidFill>
                  <a:srgbClr val="FFFF00"/>
                </a:solidFill>
              </a:rPr>
              <a:t>і</a:t>
            </a:r>
            <a:r>
              <a:rPr lang="ru-RU" sz="2800" b="1" dirty="0" smtClean="0">
                <a:solidFill>
                  <a:srgbClr val="FFFF00"/>
                </a:solidFill>
              </a:rPr>
              <a:t> ч </a:t>
            </a:r>
            <a:r>
              <a:rPr lang="ru-RU" sz="2800" b="1" dirty="0" err="1" smtClean="0">
                <a:solidFill>
                  <a:srgbClr val="FFFF00"/>
                </a:solidFill>
              </a:rPr>
              <a:t>н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і</a:t>
            </a:r>
            <a:r>
              <a:rPr lang="ru-RU" sz="2800" b="1" dirty="0" smtClean="0">
                <a:solidFill>
                  <a:srgbClr val="FFFF00"/>
                </a:solidFill>
              </a:rPr>
              <a:t> к </a:t>
            </a:r>
            <a:r>
              <a:rPr lang="be-BY" sz="2800" b="1" dirty="0" smtClean="0">
                <a:solidFill>
                  <a:srgbClr val="FFFF00"/>
                </a:solidFill>
              </a:rPr>
              <a:t>а ў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err="1" smtClean="0">
                <a:solidFill>
                  <a:srgbClr val="FFFF00"/>
                </a:solidFill>
              </a:rPr>
              <a:t>і</a:t>
            </a:r>
            <a:r>
              <a:rPr lang="ru-RU" sz="2800" b="1" dirty="0" smtClean="0">
                <a:solidFill>
                  <a:srgbClr val="FFFF00"/>
                </a:solidFill>
              </a:rPr>
              <a:t>  г у к а </a:t>
            </a:r>
            <a:r>
              <a:rPr lang="ru-RU" sz="2800" b="1" dirty="0" err="1" smtClean="0">
                <a:solidFill>
                  <a:srgbClr val="FFFF00"/>
                </a:solidFill>
              </a:rPr>
              <a:t>п</a:t>
            </a:r>
            <a:r>
              <a:rPr lang="ru-RU" sz="2800" b="1" dirty="0" smtClean="0">
                <a:solidFill>
                  <a:srgbClr val="FFFF00"/>
                </a:solidFill>
              </a:rPr>
              <a:t> е </a:t>
            </a:r>
            <a:r>
              <a:rPr lang="ru-RU" sz="2800" b="1" dirty="0" err="1" smtClean="0">
                <a:solidFill>
                  <a:srgbClr val="FFFF00"/>
                </a:solidFill>
              </a:rPr>
              <a:t>р</a:t>
            </a:r>
            <a:r>
              <a:rPr lang="ru-RU" sz="2800" b="1" dirty="0" smtClean="0">
                <a:solidFill>
                  <a:srgbClr val="FFFF00"/>
                </a:solidFill>
              </a:rPr>
              <a:t> а </a:t>
            </a:r>
            <a:r>
              <a:rPr lang="ru-RU" sz="2800" b="1" dirty="0" err="1" smtClean="0">
                <a:solidFill>
                  <a:srgbClr val="FFFF00"/>
                </a:solidFill>
              </a:rPr>
              <a:t>й</a:t>
            </a:r>
            <a:r>
              <a:rPr lang="ru-RU" sz="2800" b="1" dirty="0" smtClean="0">
                <a:solidFill>
                  <a:srgbClr val="FFFF00"/>
                </a:solidFill>
              </a:rPr>
              <a:t> м а л </a:t>
            </a:r>
            <a:r>
              <a:rPr lang="ru-RU" sz="2800" b="1" dirty="0" err="1" smtClean="0">
                <a:solidFill>
                  <a:srgbClr val="FFFF00"/>
                </a:solidFill>
              </a:rPr>
              <a:t>ь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н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ы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be-BY" sz="2800" b="1" dirty="0" smtClean="0">
                <a:solidFill>
                  <a:srgbClr val="FFFF00"/>
                </a:solidFill>
              </a:rPr>
              <a:t>х </a:t>
            </a:r>
            <a:r>
              <a:rPr lang="ru-RU" sz="2800" b="1" dirty="0" smtClean="0">
                <a:solidFill>
                  <a:srgbClr val="FFFF00"/>
                </a:solidFill>
              </a:rPr>
              <a:t> с л о </a:t>
            </a:r>
            <a:r>
              <a:rPr lang="be-BY" sz="2800" b="1" dirty="0" smtClean="0">
                <a:solidFill>
                  <a:srgbClr val="FFFF00"/>
                </a:solidFill>
              </a:rPr>
              <a:t>ў </a:t>
            </a: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142984"/>
          <a:ext cx="8501121" cy="1463040"/>
        </p:xfrm>
        <a:graphic>
          <a:graphicData uri="http://schemas.openxmlformats.org/drawingml/2006/table">
            <a:tbl>
              <a:tblPr/>
              <a:tblGrid>
                <a:gridCol w="3202383"/>
                <a:gridCol w="2028177"/>
                <a:gridCol w="3270561"/>
              </a:tblGrid>
              <a:tr h="220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600" b="1" i="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Праз злучок</a:t>
                      </a:r>
                      <a:endParaRPr lang="ru-RU" sz="1600" b="1" i="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600" b="1" i="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Разам</a:t>
                      </a:r>
                      <a:endParaRPr lang="ru-RU" sz="1600" b="1" i="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600" b="1" i="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Асобна</a:t>
                      </a:r>
                      <a:endParaRPr lang="ru-RU" sz="1600" b="1" i="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1168203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33350" algn="l"/>
                        </a:tabLst>
                      </a:pPr>
                      <a:r>
                        <a:rPr lang="be-BY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складаныя выклічнікі 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33350" algn="l"/>
                        </a:tabLst>
                      </a:pPr>
                      <a:r>
                        <a:rPr lang="be-BY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і  гукапераймальныя </a:t>
                      </a:r>
                      <a:r>
                        <a:rPr lang="be-BY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словы: </a:t>
                      </a:r>
                      <a:endParaRPr lang="be-BY" sz="16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33350" algn="l"/>
                        </a:tabLst>
                      </a:pPr>
                      <a:r>
                        <a:rPr lang="be-BY" sz="16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ха-ха-ха</a:t>
                      </a:r>
                      <a:r>
                        <a:rPr lang="be-BY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16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го-го-го</a:t>
                      </a:r>
                      <a:r>
                        <a:rPr lang="be-BY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endParaRPr lang="be-BY" sz="16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33350" algn="l"/>
                        </a:tabLst>
                      </a:pPr>
                      <a:r>
                        <a:rPr lang="be-BY" sz="16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ку-ку</a:t>
                      </a:r>
                      <a:r>
                        <a:rPr lang="be-BY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16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ку-ка-рэ-ку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57480" algn="l"/>
                        </a:tabLst>
                      </a:pPr>
                      <a:r>
                        <a:rPr lang="be-BY" sz="1600" b="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куку</a:t>
                      </a:r>
                      <a:r>
                        <a:rPr lang="be-BY" sz="16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endParaRPr lang="be-BY" sz="1600" b="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57480" algn="l"/>
                        </a:tabLst>
                      </a:pPr>
                      <a:r>
                        <a:rPr lang="be-BY" sz="1600" b="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кукарэку</a:t>
                      </a:r>
                      <a:r>
                        <a:rPr lang="be-BY" sz="1600" b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57480" algn="l"/>
                        </a:tabLst>
                      </a:pPr>
                      <a:r>
                        <a:rPr lang="be-BY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могуць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57480" algn="l"/>
                        </a:tabLst>
                      </a:pPr>
                      <a:r>
                        <a:rPr lang="be-BY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пісацца </a:t>
                      </a:r>
                      <a:endParaRPr lang="be-BY" sz="16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57480" algn="l"/>
                        </a:tabLst>
                      </a:pPr>
                      <a:r>
                        <a:rPr lang="be-BY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разам</a:t>
                      </a:r>
                      <a:r>
                        <a:rPr lang="be-BY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68275" algn="l"/>
                        </a:tabLst>
                      </a:pPr>
                      <a:r>
                        <a:rPr lang="be-BY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састаўныя </a:t>
                      </a:r>
                      <a:endParaRPr lang="be-BY" sz="16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68275" algn="l"/>
                        </a:tabLst>
                      </a:pPr>
                      <a:r>
                        <a:rPr lang="be-BY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выклічнікі</a:t>
                      </a:r>
                      <a:r>
                        <a:rPr lang="be-BY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: </a:t>
                      </a:r>
                      <a:endParaRPr lang="be-BY" sz="16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68275" algn="l"/>
                        </a:tabLst>
                      </a:pPr>
                      <a:r>
                        <a:rPr lang="be-BY" sz="16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дзень </a:t>
                      </a:r>
                      <a:r>
                        <a:rPr lang="be-BY" sz="16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добры</a:t>
                      </a:r>
                      <a:r>
                        <a:rPr lang="be-BY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endParaRPr lang="be-BY" sz="16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68275" algn="l"/>
                        </a:tabLst>
                      </a:pPr>
                      <a:r>
                        <a:rPr lang="be-BY" sz="16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Божа </a:t>
                      </a:r>
                      <a:r>
                        <a:rPr lang="be-BY" sz="16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мой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 descr="D:\СВЕТЛАНА-ВСЕ ПЕЧАТНОЕ\ПРЕЗЕНТАЦИИ\Презентации МОИ 2016-2017\Фото Берёзка\берез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43182"/>
            <a:ext cx="8501122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D:\СВЕТЛАНА-ВСЕ ПЕЧАТНОЕ\ПРЕЗЕНТАЦИИ\Презентации МОИ 2016-2017\Фото Берёзка\bereza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357981"/>
          </a:xfrm>
          <a:prstGeom prst="rect">
            <a:avLst/>
          </a:prstGeom>
          <a:noFill/>
        </p:spPr>
      </p:pic>
      <p:sp>
        <p:nvSpPr>
          <p:cNvPr id="9218" name="WordArt 2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6400800" cy="1993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 rtl="0"/>
            <a:r>
              <a:rPr lang="ru-RU" sz="7200" kern="10" spc="0" dirty="0" err="1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Дзякуй</a:t>
            </a:r>
            <a:r>
              <a:rPr lang="ru-RU" sz="7200" kern="10" spc="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за </a:t>
            </a:r>
            <a:r>
              <a:rPr lang="ru-RU" sz="7200" kern="10" spc="0" dirty="0" err="1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ўвагу</a:t>
            </a:r>
            <a:endParaRPr lang="ru-RU" sz="7200" kern="10" spc="0" dirty="0">
              <a:ln w="9525"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34954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78768" cy="6312194"/>
          </a:xfrm>
        </p:spPr>
        <p:txBody>
          <a:bodyPr>
            <a:noAutofit/>
          </a:bodyPr>
          <a:lstStyle/>
          <a:p>
            <a:r>
              <a:rPr lang="be-BY" sz="4800" b="1" dirty="0" smtClean="0">
                <a:solidFill>
                  <a:srgbClr val="00B050"/>
                </a:solidFill>
              </a:rPr>
              <a:t>  </a:t>
            </a:r>
            <a:br>
              <a:rPr lang="be-BY" sz="4800" b="1" dirty="0" smtClean="0">
                <a:solidFill>
                  <a:srgbClr val="00B050"/>
                </a:solidFill>
              </a:rPr>
            </a:br>
            <a:r>
              <a:rPr lang="be-BY" sz="4800" b="1" dirty="0" smtClean="0">
                <a:solidFill>
                  <a:srgbClr val="00B050"/>
                </a:solidFill>
              </a:rPr>
              <a:t>П    л   а   н </a:t>
            </a:r>
            <a:r>
              <a:rPr lang="be-BY" sz="2400" dirty="0" smtClean="0">
                <a:solidFill>
                  <a:srgbClr val="FFC000"/>
                </a:solidFill>
              </a:rPr>
              <a:t/>
            </a:r>
            <a:br>
              <a:rPr lang="be-BY" sz="2400" dirty="0" smtClean="0">
                <a:solidFill>
                  <a:srgbClr val="FFC000"/>
                </a:solidFill>
              </a:rPr>
            </a:br>
            <a:r>
              <a:rPr lang="be-BY" sz="3200" b="1" dirty="0" smtClean="0">
                <a:solidFill>
                  <a:schemeClr val="accent4">
                    <a:lumMod val="75000"/>
                  </a:schemeClr>
                </a:solidFill>
              </a:rPr>
              <a:t>1.   </a:t>
            </a:r>
            <a:r>
              <a:rPr lang="be-BY" sz="3600" b="1" dirty="0" smtClean="0">
                <a:solidFill>
                  <a:schemeClr val="accent4">
                    <a:lumMod val="75000"/>
                  </a:schemeClr>
                </a:solidFill>
              </a:rPr>
              <a:t>Прыназоўнік</a:t>
            </a:r>
            <a:r>
              <a:rPr lang="be-BY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be-BY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а) ужыванне прыназоўнікаў </a:t>
            </a:r>
            <a:br>
              <a:rPr lang="be-BY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 склонамі; </a:t>
            </a:r>
            <a:br>
              <a:rPr lang="be-BY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б) правапіс прыназоўнікаў;</a:t>
            </a:r>
            <a:br>
              <a:rPr lang="be-BY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в) некаторыя асаблівасці </a:t>
            </a:r>
            <a:br>
              <a:rPr lang="be-BY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правапісу прыназоўнікаў;</a:t>
            </a:r>
            <a:br>
              <a:rPr lang="be-BY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г) некаторыя асаблівасці </a:t>
            </a:r>
            <a:br>
              <a:rPr lang="be-BY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ўжывання прыназоўнікаў.</a:t>
            </a:r>
            <a:br>
              <a:rPr lang="be-BY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e-BY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e-BY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Злучнік. </a:t>
            </a:r>
            <a:br>
              <a:rPr lang="be-BY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Часціцы.</a:t>
            </a:r>
            <a:r>
              <a:rPr lang="be-BY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e-BY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Выклічнік </a:t>
            </a:r>
            <a:br>
              <a:rPr lang="be-BY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 гукапераймальныя словы.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СВЕТЛАНА-ВСЕ ПЕЧАТНОЕ\ПРЕЗЕНТАЦИИ\Презентации МОИ 2016-2017\Фото Берёзка\5a7b6b6df9f51e079fd72feacelb--kartiny-panno-bereza-nad-reko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3" y="285728"/>
            <a:ext cx="4429157" cy="6357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248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5" y="74276"/>
          <a:ext cx="8429685" cy="640080"/>
        </p:xfrm>
        <a:graphic>
          <a:graphicData uri="http://schemas.openxmlformats.org/drawingml/2006/table">
            <a:tbl>
              <a:tblPr/>
              <a:tblGrid>
                <a:gridCol w="8429685"/>
              </a:tblGrid>
              <a:tr h="5000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e-BY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 а) УЖЫВАННЕ ПРЫНАЗОЎНІКАЎ СА СКЛОНАМІ</a:t>
                      </a:r>
                      <a:endParaRPr kumimoji="0" lang="be-BY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dirty="0"/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785794"/>
          <a:ext cx="8572560" cy="5715040"/>
        </p:xfrm>
        <a:graphic>
          <a:graphicData uri="http://schemas.openxmlformats.org/drawingml/2006/table">
            <a:tbl>
              <a:tblPr/>
              <a:tblGrid>
                <a:gridCol w="2586548"/>
                <a:gridCol w="2652077"/>
                <a:gridCol w="3333935"/>
              </a:tblGrid>
              <a:tr h="14287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 адным склонам</a:t>
                      </a:r>
                      <a:endParaRPr lang="ru-RU" sz="14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2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з Р (родным) склонам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ад</a:t>
                      </a:r>
                      <a:r>
                        <a:rPr lang="be-BY" sz="1400" b="0" i="0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r>
                        <a:rPr lang="be-BY" sz="14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для</a:t>
                      </a:r>
                      <a:r>
                        <a:rPr lang="be-BY" sz="14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дзеля</a:t>
                      </a:r>
                      <a:r>
                        <a:rPr lang="be-BY" sz="14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без</a:t>
                      </a:r>
                      <a:r>
                        <a:rPr lang="be-BY" sz="14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з-за, </a:t>
                      </a:r>
                      <a:r>
                        <a:rPr lang="be-BY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з-пад</a:t>
                      </a:r>
                      <a:r>
                        <a:rPr lang="be-BY" sz="14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каля</a:t>
                      </a:r>
                      <a:r>
                        <a:rPr lang="be-BY" sz="14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сярод</a:t>
                      </a:r>
                      <a:r>
                        <a:rPr lang="be-BY" sz="14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апрача</a:t>
                      </a:r>
                      <a:r>
                        <a:rPr lang="be-BY" sz="14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акрамя</a:t>
                      </a:r>
                      <a:r>
                        <a:rPr lang="be-BY" sz="14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замест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з В (вінавальным) склонам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пра</a:t>
                      </a:r>
                      <a:r>
                        <a:rPr lang="be-BY" sz="14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праз</a:t>
                      </a:r>
                      <a:r>
                        <a:rPr lang="be-BY" sz="14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скрозь</a:t>
                      </a:r>
                      <a:r>
                        <a:rPr lang="be-BY" sz="14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цераз</a:t>
                      </a:r>
                      <a:r>
                        <a:rPr lang="be-BY" sz="14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паўз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з  Д (давальным) склонам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be-BY" sz="14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насуперак</a:t>
                      </a:r>
                      <a:r>
                        <a:rPr lang="be-BY" sz="14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адпаведна </a:t>
                      </a:r>
                      <a:r>
                        <a:rPr lang="be-BY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be-BY" sz="14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дзякуючы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з  Т(творным) склонам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над</a:t>
                      </a:r>
                      <a:r>
                        <a:rPr lang="be-BY" sz="14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перад</a:t>
                      </a:r>
                      <a:r>
                        <a:rPr lang="be-BY" sz="14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па-за</a:t>
                      </a:r>
                      <a:r>
                        <a:rPr lang="be-BY" sz="14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па-над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>
                          <a:latin typeface="Times New Roman"/>
                          <a:ea typeface="Times New Roman"/>
                          <a:cs typeface="Times New Roman"/>
                        </a:rPr>
                        <a:t>з  М (месным) склонам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be-BY" sz="140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пры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7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 двума склонамі</a:t>
                      </a:r>
                      <a:endParaRPr lang="ru-RU" sz="1400" b="1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1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з В (вінавальным),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  М (месным) склонамі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аб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 зямлю, </a:t>
                      </a:r>
                      <a:r>
                        <a:rPr lang="be-BY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 стол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аб 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зямлі, </a:t>
                      </a:r>
                      <a:r>
                        <a:rPr lang="be-BY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 стале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1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з В (вінавальным),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  Т(творным) склонамі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за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 хату, </a:t>
                      </a:r>
                      <a:r>
                        <a:rPr lang="be-BY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пад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 столь,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за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 хатай, </a:t>
                      </a:r>
                      <a:r>
                        <a:rPr lang="be-BY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пад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 столлю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1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з Р(родным),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  Т (творным) склонамі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між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be-BY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паміж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) дрэў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між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be-BY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паміж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) дрэвамі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7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 трыма склонамі</a:t>
                      </a:r>
                      <a:endParaRPr lang="ru-RU" sz="1400" b="1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2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з Р (родным),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  В ( вінавальным) і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  Т (творным) склонамі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 раніцы, </a:t>
                      </a:r>
                      <a:r>
                        <a:rPr lang="be-BY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са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 школы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 месяц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 сястрой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2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з Р (родным),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  В (вінавальным) і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  М( месным) склонамі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 сябра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 нядзелю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 сакавіку, </a:t>
                      </a:r>
                      <a:r>
                        <a:rPr lang="be-BY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ва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ўніверсітэце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1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з Д (давальным),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  В(вінавальным) і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  М(месным) склонамі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па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 кілаграму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па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 доктара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па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 дарозе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D:\СВЕТЛАНА-ВСЕ ПЕЧАТНОЕ\ПРЕЗЕНТАЦИИ\Презентации МОИ 2016-2017\Фото Берёзка\берёзовые-серёжки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928802"/>
            <a:ext cx="3714776" cy="4572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74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be-BY" sz="2700" b="1" dirty="0" smtClean="0"/>
              <a:t/>
            </a:r>
            <a:br>
              <a:rPr lang="be-BY" sz="2700" b="1" dirty="0" smtClean="0"/>
            </a:br>
            <a:r>
              <a:rPr lang="be-BY" sz="2700" b="1" dirty="0" smtClean="0"/>
              <a:t/>
            </a:r>
            <a:br>
              <a:rPr lang="be-BY" sz="2700" b="1" dirty="0" smtClean="0"/>
            </a:br>
            <a:r>
              <a:rPr lang="be-BY" sz="2700" b="1" dirty="0" smtClean="0"/>
              <a:t/>
            </a:r>
            <a:br>
              <a:rPr lang="be-BY" sz="2700" b="1" dirty="0" smtClean="0"/>
            </a:br>
            <a:r>
              <a:rPr lang="be-BY" sz="2700" b="1" dirty="0" smtClean="0"/>
              <a:t/>
            </a:r>
            <a:br>
              <a:rPr lang="be-BY" sz="2700" b="1" dirty="0" smtClean="0"/>
            </a:br>
            <a:r>
              <a:rPr lang="be-BY" sz="2700" b="1" dirty="0" smtClean="0"/>
              <a:t/>
            </a:r>
            <a:br>
              <a:rPr lang="be-BY" sz="2700" b="1" dirty="0" smtClean="0"/>
            </a:br>
            <a:r>
              <a:rPr lang="be-BY" sz="2700" b="1" dirty="0" smtClean="0"/>
              <a:t/>
            </a:r>
            <a:br>
              <a:rPr lang="be-BY" sz="2700" b="1" dirty="0" smtClean="0"/>
            </a:br>
            <a:r>
              <a:rPr lang="be-BY" sz="2700" b="1" dirty="0" smtClean="0"/>
              <a:t/>
            </a:r>
            <a:br>
              <a:rPr lang="be-BY" sz="2700" b="1" dirty="0" smtClean="0"/>
            </a:br>
            <a:r>
              <a:rPr lang="be-BY" sz="2700" b="1" dirty="0" smtClean="0"/>
              <a:t/>
            </a:r>
            <a:br>
              <a:rPr lang="be-BY" sz="2700" b="1" dirty="0" smtClean="0"/>
            </a:br>
            <a:r>
              <a:rPr lang="be-BY" sz="2700" b="1" dirty="0" smtClean="0"/>
              <a:t/>
            </a:r>
            <a:br>
              <a:rPr lang="be-BY" sz="2700" b="1" dirty="0" smtClean="0"/>
            </a:br>
            <a:r>
              <a:rPr lang="be-BY" sz="2700" b="1" dirty="0" smtClean="0"/>
              <a:t/>
            </a:r>
            <a:br>
              <a:rPr lang="be-BY" sz="2700" b="1" dirty="0" smtClean="0"/>
            </a:br>
            <a:r>
              <a:rPr lang="be-BY" sz="2700" b="1" dirty="0" smtClean="0"/>
              <a:t/>
            </a:r>
            <a:br>
              <a:rPr lang="be-BY" sz="2700" b="1" dirty="0" smtClean="0"/>
            </a:br>
            <a:r>
              <a:rPr lang="be-BY" sz="2700" b="1" dirty="0" smtClean="0"/>
              <a:t/>
            </a:r>
            <a:br>
              <a:rPr lang="be-BY" sz="2700" b="1" dirty="0" smtClean="0"/>
            </a:br>
            <a:r>
              <a:rPr lang="be-BY" sz="2700" b="1" dirty="0" smtClean="0"/>
              <a:t/>
            </a:r>
            <a:br>
              <a:rPr lang="be-BY" sz="2700" b="1" dirty="0" smtClean="0"/>
            </a:br>
            <a:r>
              <a:rPr lang="be-BY" sz="2700" b="1" dirty="0" smtClean="0"/>
              <a:t/>
            </a:r>
            <a:br>
              <a:rPr lang="be-BY" sz="2700" b="1" dirty="0" smtClean="0"/>
            </a:br>
            <a:r>
              <a:rPr lang="be-BY" sz="2700" b="1" dirty="0" smtClean="0"/>
              <a:t/>
            </a:r>
            <a:br>
              <a:rPr lang="be-BY" sz="2700" b="1" dirty="0" smtClean="0"/>
            </a:br>
            <a:r>
              <a:rPr lang="be-BY" sz="2700" b="1" dirty="0" smtClean="0"/>
              <a:t/>
            </a:r>
            <a:br>
              <a:rPr lang="be-BY" sz="2700" b="1" dirty="0" smtClean="0"/>
            </a:br>
            <a:r>
              <a:rPr lang="be-BY" sz="2700" b="1" dirty="0" smtClean="0"/>
              <a:t/>
            </a:r>
            <a:br>
              <a:rPr lang="be-BY" sz="2700" b="1" dirty="0" smtClean="0"/>
            </a:br>
            <a:r>
              <a:rPr lang="be-BY" sz="2700" b="1" dirty="0" smtClean="0"/>
              <a:t/>
            </a:r>
            <a:br>
              <a:rPr lang="be-BY" sz="2700" b="1" dirty="0" smtClean="0"/>
            </a:br>
            <a:r>
              <a:rPr lang="be-BY" sz="2700" b="1" dirty="0" smtClean="0"/>
              <a:t/>
            </a:r>
            <a:br>
              <a:rPr lang="be-BY" sz="2700" b="1" dirty="0" smtClean="0"/>
            </a:br>
            <a:r>
              <a:rPr lang="be-BY" sz="2700" b="1" dirty="0" smtClean="0"/>
              <a:t/>
            </a:r>
            <a:br>
              <a:rPr lang="be-BY" sz="2700" b="1" dirty="0" smtClean="0"/>
            </a:br>
            <a:r>
              <a:rPr lang="be-BY" sz="2700" b="1" dirty="0" smtClean="0"/>
              <a:t/>
            </a:r>
            <a:br>
              <a:rPr lang="be-BY" sz="2700" b="1" dirty="0" smtClean="0"/>
            </a:br>
            <a:r>
              <a:rPr lang="be-BY" sz="2700" b="1" dirty="0" smtClean="0"/>
              <a:t/>
            </a:r>
            <a:br>
              <a:rPr lang="be-BY" sz="2700" b="1" dirty="0" smtClean="0"/>
            </a:br>
            <a:r>
              <a:rPr lang="be-BY" sz="2700" b="1" dirty="0" smtClean="0"/>
              <a:t/>
            </a:r>
            <a:br>
              <a:rPr lang="be-BY" sz="27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 б) </a:t>
            </a:r>
            <a:r>
              <a:rPr lang="be-BY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Правапіс прыназоўнікаў 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642919"/>
          <a:ext cx="8072494" cy="3846417"/>
        </p:xfrm>
        <a:graphic>
          <a:graphicData uri="http://schemas.openxmlformats.org/drawingml/2006/table">
            <a:tbl>
              <a:tblPr/>
              <a:tblGrid>
                <a:gridCol w="2535165"/>
                <a:gridCol w="3653748"/>
                <a:gridCol w="1883581"/>
              </a:tblGrid>
              <a:tr h="2802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Разам</a:t>
                      </a:r>
                      <a:endParaRPr lang="ru-RU" sz="1800" b="1" i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Асобна</a:t>
                      </a:r>
                      <a:endParaRPr lang="ru-RU" sz="1800" b="1" i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Праз </a:t>
                      </a:r>
                      <a:r>
                        <a:rPr lang="be-BY" sz="1800" b="1" i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злучок</a:t>
                      </a:r>
                      <a:endParaRPr lang="ru-RU" sz="1800" b="1" i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3081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76200" algn="l"/>
                        </a:tabLst>
                      </a:pPr>
                      <a:r>
                        <a:rPr lang="be-BY" sz="18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прыназоўнікі, утвораныя шляхам зліцця прыназоўніка </a:t>
                      </a:r>
                      <a:endParaRPr lang="be-BY" sz="1800" b="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76200" algn="l"/>
                        </a:tabLst>
                      </a:pPr>
                      <a:r>
                        <a:rPr lang="be-BY" sz="1800" b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з </a:t>
                      </a:r>
                      <a:r>
                        <a:rPr lang="be-BY" sz="18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назоўнікам </a:t>
                      </a:r>
                      <a:endParaRPr lang="be-BY" sz="1800" b="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76200" algn="l"/>
                        </a:tabLst>
                      </a:pPr>
                      <a:r>
                        <a:rPr lang="be-BY" sz="1800" b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be-BY" sz="18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могуць ужывацца </a:t>
                      </a:r>
                      <a:endParaRPr lang="be-BY" sz="1800" b="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76200" algn="l"/>
                        </a:tabLst>
                      </a:pPr>
                      <a:r>
                        <a:rPr lang="be-BY" sz="1800" b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і </a:t>
                      </a:r>
                      <a:r>
                        <a:rPr lang="be-BY" sz="18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як прыслоўі): </a:t>
                      </a:r>
                      <a:endParaRPr lang="be-BY" sz="1800" b="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76200" algn="l"/>
                        </a:tabLst>
                      </a:pPr>
                      <a:r>
                        <a:rPr lang="be-BY" sz="18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абапал</a:t>
                      </a:r>
                      <a:r>
                        <a:rPr lang="be-BY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замест</a:t>
                      </a:r>
                      <a:r>
                        <a:rPr lang="be-BY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збоку</a:t>
                      </a:r>
                      <a:r>
                        <a:rPr lang="be-BY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звыш</a:t>
                      </a:r>
                      <a:r>
                        <a:rPr lang="be-BY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накшталт</a:t>
                      </a:r>
                      <a:r>
                        <a:rPr lang="be-BY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пасярод</a:t>
                      </a:r>
                      <a:r>
                        <a:rPr lang="be-BY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сзаду</a:t>
                      </a:r>
                      <a:r>
                        <a:rPr lang="be-BY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скраю</a:t>
                      </a:r>
                      <a:r>
                        <a:rPr lang="be-BY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спераду</a:t>
                      </a:r>
                      <a:r>
                        <a:rPr lang="be-BY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уздоўж</a:t>
                      </a:r>
                      <a:r>
                        <a:rPr lang="be-BY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упоперак</a:t>
                      </a:r>
                      <a:r>
                        <a:rPr lang="be-BY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услед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30175" algn="l"/>
                        </a:tabLst>
                      </a:pPr>
                      <a:r>
                        <a:rPr lang="be-BY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састаўныя прыназоўнікі, утвораныя ад прыназоўніка з прыназоўнікам або дзеясловаў з прыназоўнікамі: 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30175" algn="l"/>
                        </a:tabLst>
                      </a:pPr>
                      <a:r>
                        <a:rPr lang="be-BY" sz="1800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r>
                        <a:rPr lang="be-BY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у 2 словы: </a:t>
                      </a:r>
                      <a:endParaRPr lang="be-BY" sz="1800" dirty="0" smtClean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30175" algn="l"/>
                        </a:tabLst>
                      </a:pPr>
                      <a:r>
                        <a:rPr lang="be-BY" sz="1800" i="1" dirty="0" smtClean="0">
                          <a:latin typeface="Times New Roman"/>
                          <a:ea typeface="Times New Roman"/>
                        </a:rPr>
                        <a:t>з </a:t>
                      </a:r>
                      <a:r>
                        <a:rPr lang="be-BY" sz="1800" i="1" dirty="0">
                          <a:latin typeface="Times New Roman"/>
                          <a:ea typeface="Times New Roman"/>
                        </a:rPr>
                        <a:t>выпадку</a:t>
                      </a:r>
                      <a:r>
                        <a:rPr lang="be-BY" sz="18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1800" i="1" dirty="0">
                          <a:latin typeface="Times New Roman"/>
                          <a:ea typeface="Times New Roman"/>
                        </a:rPr>
                        <a:t>з мэтай</a:t>
                      </a:r>
                      <a:r>
                        <a:rPr lang="be-BY" sz="1800" dirty="0">
                          <a:latin typeface="Times New Roman"/>
                          <a:ea typeface="Times New Roman"/>
                        </a:rPr>
                        <a:t>,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i="1" dirty="0">
                          <a:latin typeface="Times New Roman"/>
                          <a:ea typeface="Times New Roman"/>
                        </a:rPr>
                        <a:t>за выключэннем</a:t>
                      </a:r>
                      <a:r>
                        <a:rPr lang="be-BY" sz="18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1800" i="1" dirty="0">
                          <a:latin typeface="Times New Roman"/>
                          <a:ea typeface="Times New Roman"/>
                        </a:rPr>
                        <a:t>на працягу</a:t>
                      </a:r>
                      <a:r>
                        <a:rPr lang="be-BY" sz="18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1800" i="1" dirty="0">
                          <a:latin typeface="Times New Roman"/>
                          <a:ea typeface="Times New Roman"/>
                        </a:rPr>
                        <a:t>нягледзячы на</a:t>
                      </a:r>
                      <a:r>
                        <a:rPr lang="be-BY" sz="1800" dirty="0"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latin typeface="Times New Roman"/>
                          <a:ea typeface="Times New Roman"/>
                        </a:rPr>
                        <a:t> па меры</a:t>
                      </a:r>
                      <a:r>
                        <a:rPr lang="be-BY" sz="18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1800" i="1" dirty="0">
                          <a:latin typeface="Times New Roman"/>
                          <a:ea typeface="Times New Roman"/>
                        </a:rPr>
                        <a:t>у ролі</a:t>
                      </a:r>
                      <a:r>
                        <a:rPr lang="be-BY" sz="1800" dirty="0">
                          <a:latin typeface="Times New Roman"/>
                          <a:ea typeface="Times New Roman"/>
                        </a:rPr>
                        <a:t>,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i="1" dirty="0">
                          <a:latin typeface="Times New Roman"/>
                          <a:ea typeface="Times New Roman"/>
                        </a:rPr>
                        <a:t>у час</a:t>
                      </a:r>
                      <a:r>
                        <a:rPr lang="be-BY" sz="18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1800" i="1" dirty="0">
                          <a:latin typeface="Times New Roman"/>
                          <a:ea typeface="Times New Roman"/>
                        </a:rPr>
                        <a:t>у імя</a:t>
                      </a:r>
                      <a:r>
                        <a:rPr lang="be-BY" sz="18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1800" i="1" dirty="0">
                          <a:latin typeface="Times New Roman"/>
                          <a:ea typeface="Times New Roman"/>
                        </a:rPr>
                        <a:t>у гонар</a:t>
                      </a:r>
                      <a:r>
                        <a:rPr lang="be-BY" sz="18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1800" i="1" dirty="0">
                          <a:latin typeface="Times New Roman"/>
                          <a:ea typeface="Times New Roman"/>
                        </a:rPr>
                        <a:t>у выніку</a:t>
                      </a:r>
                      <a:r>
                        <a:rPr lang="be-BY" sz="1800" dirty="0">
                          <a:latin typeface="Times New Roman"/>
                          <a:ea typeface="Times New Roman"/>
                        </a:rPr>
                        <a:t>,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i="1" dirty="0">
                          <a:latin typeface="Times New Roman"/>
                          <a:ea typeface="Times New Roman"/>
                        </a:rPr>
                        <a:t>у адрозненне</a:t>
                      </a:r>
                      <a:r>
                        <a:rPr lang="be-BY" sz="18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1800" i="1" dirty="0">
                          <a:latin typeface="Times New Roman"/>
                          <a:ea typeface="Times New Roman"/>
                        </a:rPr>
                        <a:t>у параўнанні</a:t>
                      </a:r>
                      <a:r>
                        <a:rPr lang="be-BY" sz="1800" dirty="0">
                          <a:latin typeface="Times New Roman"/>
                          <a:ea typeface="Times New Roman"/>
                        </a:rPr>
                        <a:t>;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30175" algn="l"/>
                        </a:tabLst>
                      </a:pPr>
                      <a:r>
                        <a:rPr lang="be-BY" sz="1800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r>
                        <a:rPr lang="be-BY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у 3 словы: </a:t>
                      </a:r>
                      <a:endParaRPr lang="be-BY" sz="1800" dirty="0" smtClean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30175" algn="l"/>
                        </a:tabLst>
                      </a:pPr>
                      <a:r>
                        <a:rPr lang="be-BY" sz="1800" i="1" dirty="0" smtClean="0">
                          <a:latin typeface="Times New Roman"/>
                          <a:ea typeface="Times New Roman"/>
                        </a:rPr>
                        <a:t>у </a:t>
                      </a:r>
                      <a:r>
                        <a:rPr lang="be-BY" sz="1800" i="1" dirty="0">
                          <a:latin typeface="Times New Roman"/>
                          <a:ea typeface="Times New Roman"/>
                        </a:rPr>
                        <a:t>напрамку</a:t>
                      </a:r>
                      <a:r>
                        <a:rPr lang="be-BY" sz="1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1800" i="1" dirty="0">
                          <a:latin typeface="Times New Roman"/>
                          <a:ea typeface="Times New Roman"/>
                        </a:rPr>
                        <a:t>да</a:t>
                      </a:r>
                      <a:r>
                        <a:rPr lang="be-BY" sz="18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1800" i="1" dirty="0" smtClean="0">
                          <a:latin typeface="Times New Roman"/>
                          <a:ea typeface="Times New Roman"/>
                        </a:rPr>
                        <a:t>у </a:t>
                      </a:r>
                      <a:r>
                        <a:rPr lang="be-BY" sz="1800" i="1" dirty="0">
                          <a:latin typeface="Times New Roman"/>
                          <a:ea typeface="Times New Roman"/>
                        </a:rPr>
                        <a:t>параўнанні з</a:t>
                      </a:r>
                      <a:r>
                        <a:rPr lang="be-BY" sz="1800" dirty="0" smtClean="0">
                          <a:latin typeface="Times New Roman"/>
                          <a:ea typeface="Times New Roman"/>
                        </a:rPr>
                        <a:t>,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30175" algn="l"/>
                        </a:tabLst>
                      </a:pPr>
                      <a:r>
                        <a:rPr lang="be-BY" sz="1800" i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1800" i="1" dirty="0">
                          <a:latin typeface="Times New Roman"/>
                          <a:ea typeface="Times New Roman"/>
                        </a:rPr>
                        <a:t>у адпаведнасці з</a:t>
                      </a:r>
                      <a:r>
                        <a:rPr lang="be-BY" sz="1800" dirty="0"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1800" i="1" dirty="0" smtClean="0">
                          <a:latin typeface="Times New Roman"/>
                          <a:ea typeface="Times New Roman"/>
                        </a:rPr>
                        <a:t>у </a:t>
                      </a:r>
                      <a:r>
                        <a:rPr lang="be-BY" sz="1800" i="1" dirty="0">
                          <a:latin typeface="Times New Roman"/>
                          <a:ea typeface="Times New Roman"/>
                        </a:rPr>
                        <a:t>адносінах</a:t>
                      </a:r>
                      <a:r>
                        <a:rPr lang="be-BY" sz="1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1800" i="1" dirty="0">
                          <a:latin typeface="Times New Roman"/>
                          <a:ea typeface="Times New Roman"/>
                        </a:rPr>
                        <a:t>да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76200" algn="l"/>
                        </a:tabLst>
                      </a:pPr>
                      <a:r>
                        <a:rPr lang="be-BY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складаныя</a:t>
                      </a:r>
                      <a:r>
                        <a:rPr lang="be-BY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76200" algn="l"/>
                        </a:tabLst>
                      </a:pPr>
                      <a:r>
                        <a:rPr lang="be-BY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be-BY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рыназоўнікі: 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1800" b="0" i="1" dirty="0">
                          <a:latin typeface="Times New Roman"/>
                          <a:ea typeface="Times New Roman"/>
                        </a:rPr>
                        <a:t>з-за</a:t>
                      </a:r>
                      <a:r>
                        <a:rPr lang="be-BY" sz="1800" b="0" dirty="0"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b="0" i="1" dirty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b="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b="0" i="1" dirty="0">
                          <a:latin typeface="Times New Roman"/>
                          <a:ea typeface="Times New Roman"/>
                        </a:rPr>
                        <a:t> па-за</a:t>
                      </a:r>
                      <a:r>
                        <a:rPr lang="be-BY" sz="1800" b="0" dirty="0"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b="0" i="1" dirty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b="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b="0" i="1" dirty="0">
                          <a:latin typeface="Times New Roman"/>
                          <a:ea typeface="Times New Roman"/>
                        </a:rPr>
                        <a:t>з-пад</a:t>
                      </a:r>
                      <a:r>
                        <a:rPr lang="be-BY" sz="1800" b="0" dirty="0"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b="0" i="1" dirty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b="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b="0" i="1" dirty="0">
                          <a:latin typeface="Times New Roman"/>
                          <a:ea typeface="Times New Roman"/>
                        </a:rPr>
                        <a:t>з-над</a:t>
                      </a:r>
                      <a:r>
                        <a:rPr lang="be-BY" sz="1800" b="0" dirty="0"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b="0" i="1" dirty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b="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b="0" i="1" dirty="0">
                          <a:latin typeface="Times New Roman"/>
                          <a:ea typeface="Times New Roman"/>
                        </a:rPr>
                        <a:t>па-над</a:t>
                      </a:r>
                      <a:r>
                        <a:rPr lang="be-BY" sz="1800" b="0" dirty="0">
                          <a:latin typeface="Times New Roman"/>
                          <a:ea typeface="Times New Roman"/>
                        </a:rPr>
                        <a:t>, </a:t>
                      </a:r>
                      <a:endParaRPr lang="ru-RU" sz="1800" b="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b="0" i="1" dirty="0">
                          <a:latin typeface="Times New Roman"/>
                          <a:ea typeface="Times New Roman"/>
                        </a:rPr>
                        <a:t>з-па-над</a:t>
                      </a:r>
                      <a:r>
                        <a:rPr lang="be-BY" sz="1800" b="0" dirty="0">
                          <a:latin typeface="Times New Roman"/>
                          <a:ea typeface="Times New Roman"/>
                        </a:rPr>
                        <a:t>,</a:t>
                      </a:r>
                      <a:endParaRPr lang="ru-RU" sz="1800" b="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b="0" i="1" dirty="0">
                          <a:latin typeface="Times New Roman"/>
                          <a:ea typeface="Times New Roman"/>
                        </a:rPr>
                        <a:t>з-па-над</a:t>
                      </a:r>
                      <a:endParaRPr lang="ru-RU" sz="1800" b="0" dirty="0"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 descr="D:\СВЕТЛАНА-ВСЕ ПЕЧАТНОЕ\ПРЕЗЕНТАЦИИ\Презентации МОИ 2016-2017\Фото Берёзка\береза 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500570"/>
            <a:ext cx="4429156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92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e-BY" sz="2800" b="1" dirty="0" smtClean="0">
                <a:solidFill>
                  <a:srgbClr val="FFC000"/>
                </a:solidFill>
              </a:rPr>
              <a:t>1 в) Некаторыя  асаблівасці </a:t>
            </a:r>
            <a:br>
              <a:rPr lang="be-BY" sz="2800" b="1" dirty="0" smtClean="0">
                <a:solidFill>
                  <a:srgbClr val="FFC000"/>
                </a:solidFill>
              </a:rPr>
            </a:br>
            <a:r>
              <a:rPr lang="be-BY" sz="2800" b="1" dirty="0" smtClean="0">
                <a:solidFill>
                  <a:srgbClr val="FFC000"/>
                </a:solidFill>
              </a:rPr>
              <a:t>ПРАВАПІСУ  ПРЫНАЗОЎНІКАЎ </a:t>
            </a:r>
            <a:r>
              <a:rPr lang="ru-RU" sz="2000" dirty="0" smtClean="0">
                <a:solidFill>
                  <a:srgbClr val="FFC000"/>
                </a:solidFill>
              </a:rPr>
              <a:t/>
            </a:r>
            <a:br>
              <a:rPr lang="ru-RU" sz="2000" dirty="0" smtClean="0">
                <a:solidFill>
                  <a:srgbClr val="FFC000"/>
                </a:solidFill>
              </a:rPr>
            </a:b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53016"/>
          </a:xfrm>
        </p:spPr>
        <p:txBody>
          <a:bodyPr>
            <a:normAutofit fontScale="92500"/>
          </a:bodyPr>
          <a:lstStyle/>
          <a:p>
            <a:r>
              <a:rPr lang="be-BY" dirty="0" smtClean="0"/>
              <a:t>1) </a:t>
            </a:r>
            <a:r>
              <a:rPr lang="be-BY" b="1" dirty="0" smtClean="0"/>
              <a:t>у</a:t>
            </a:r>
            <a:r>
              <a:rPr lang="be-BY" dirty="0" smtClean="0"/>
              <a:t> + ў...  = </a:t>
            </a:r>
            <a:r>
              <a:rPr lang="be-BY" b="1" i="1" dirty="0" smtClean="0">
                <a:solidFill>
                  <a:schemeClr val="accent2">
                    <a:lumMod val="75000"/>
                  </a:schemeClr>
                </a:solidFill>
              </a:rPr>
              <a:t>ва</a:t>
            </a:r>
            <a:r>
              <a:rPr lang="be-BY" b="1" dirty="0" smtClean="0">
                <a:solidFill>
                  <a:schemeClr val="accent2">
                    <a:lumMod val="75000"/>
                  </a:schemeClr>
                </a:solidFill>
              </a:rPr>
              <a:t> ў</a:t>
            </a:r>
            <a:r>
              <a:rPr lang="be-BY" dirty="0" smtClean="0"/>
              <a:t>...:  </a:t>
            </a:r>
            <a:r>
              <a:rPr lang="be-BY" i="1" dirty="0" smtClean="0"/>
              <a:t>ва ўніверсіцэце, ва ўніверсаме</a:t>
            </a:r>
            <a:r>
              <a:rPr lang="be-BY" dirty="0" smtClean="0"/>
              <a:t>,</a:t>
            </a:r>
            <a:r>
              <a:rPr lang="be-BY" i="1" dirty="0" smtClean="0"/>
              <a:t> ва ўсіх</a:t>
            </a:r>
            <a:endParaRPr lang="ru-RU" dirty="0" smtClean="0"/>
          </a:p>
          <a:p>
            <a:endParaRPr lang="be-BY" dirty="0" smtClean="0"/>
          </a:p>
          <a:p>
            <a:r>
              <a:rPr lang="be-BY" dirty="0" smtClean="0"/>
              <a:t>2)        …</a:t>
            </a:r>
            <a:r>
              <a:rPr lang="be-BY" b="1" dirty="0" smtClean="0">
                <a:solidFill>
                  <a:srgbClr val="92D050"/>
                </a:solidFill>
              </a:rPr>
              <a:t>з</a:t>
            </a:r>
            <a:r>
              <a:rPr lang="be-BY" dirty="0" smtClean="0"/>
              <a:t> + зычны...                          </a:t>
            </a:r>
            <a:r>
              <a:rPr lang="be-BY" i="1" dirty="0" smtClean="0"/>
              <a:t>са збана</a:t>
            </a:r>
            <a:endParaRPr lang="ru-RU" dirty="0" smtClean="0"/>
          </a:p>
          <a:p>
            <a:r>
              <a:rPr lang="be-BY" dirty="0" smtClean="0"/>
              <a:t>      </a:t>
            </a:r>
            <a:r>
              <a:rPr lang="be-BY" b="1" dirty="0" smtClean="0">
                <a:solidFill>
                  <a:srgbClr val="00B0F0"/>
                </a:solidFill>
              </a:rPr>
              <a:t>з</a:t>
            </a:r>
            <a:r>
              <a:rPr lang="be-BY" b="1" dirty="0" smtClean="0"/>
              <a:t> </a:t>
            </a:r>
            <a:r>
              <a:rPr lang="be-BY" dirty="0" smtClean="0"/>
              <a:t>+ …</a:t>
            </a:r>
            <a:r>
              <a:rPr lang="be-BY" b="1" dirty="0" smtClean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be-BY" dirty="0" smtClean="0"/>
              <a:t> + зычны…      =   </a:t>
            </a:r>
            <a:r>
              <a:rPr lang="be-BY" b="1" i="1" dirty="0" smtClean="0">
                <a:solidFill>
                  <a:srgbClr val="C00000"/>
                </a:solidFill>
              </a:rPr>
              <a:t>са</a:t>
            </a:r>
            <a:r>
              <a:rPr lang="be-BY" dirty="0" smtClean="0">
                <a:solidFill>
                  <a:srgbClr val="C00000"/>
                </a:solidFill>
              </a:rPr>
              <a:t> </a:t>
            </a:r>
            <a:r>
              <a:rPr lang="be-BY" dirty="0" smtClean="0"/>
              <a:t>         </a:t>
            </a:r>
            <a:r>
              <a:rPr lang="be-BY" i="1" dirty="0" smtClean="0"/>
              <a:t>са стога</a:t>
            </a:r>
            <a:endParaRPr lang="ru-RU" dirty="0" smtClean="0"/>
          </a:p>
          <a:p>
            <a:r>
              <a:rPr lang="be-BY" dirty="0" smtClean="0"/>
              <a:t>            …</a:t>
            </a:r>
            <a:r>
              <a:rPr lang="be-BY" b="1" dirty="0" smtClean="0">
                <a:solidFill>
                  <a:schemeClr val="accent4">
                    <a:lumMod val="75000"/>
                  </a:schemeClr>
                </a:solidFill>
              </a:rPr>
              <a:t>ж</a:t>
            </a:r>
            <a:r>
              <a:rPr lang="be-BY" dirty="0" smtClean="0"/>
              <a:t> + зычны...                        </a:t>
            </a:r>
            <a:r>
              <a:rPr lang="be-BY" i="1" dirty="0" smtClean="0"/>
              <a:t>са жменю</a:t>
            </a:r>
            <a:endParaRPr lang="ru-RU" dirty="0" smtClean="0"/>
          </a:p>
          <a:p>
            <a:r>
              <a:rPr lang="be-BY" dirty="0" smtClean="0"/>
              <a:t>            …</a:t>
            </a:r>
            <a:r>
              <a:rPr lang="be-BY" b="1" dirty="0" smtClean="0">
                <a:solidFill>
                  <a:srgbClr val="7030A0"/>
                </a:solidFill>
              </a:rPr>
              <a:t>ш</a:t>
            </a:r>
            <a:r>
              <a:rPr lang="be-BY" dirty="0" smtClean="0"/>
              <a:t> + зычны...                        </a:t>
            </a:r>
            <a:r>
              <a:rPr lang="be-BY" i="1" dirty="0" smtClean="0"/>
              <a:t>са школы</a:t>
            </a:r>
            <a:endParaRPr lang="ru-RU" dirty="0" smtClean="0"/>
          </a:p>
          <a:p>
            <a:endParaRPr lang="be-BY" dirty="0" smtClean="0"/>
          </a:p>
          <a:p>
            <a:r>
              <a:rPr lang="be-BY" dirty="0" smtClean="0"/>
              <a:t>3) аб                                              </a:t>
            </a:r>
            <a:r>
              <a:rPr lang="be-BY" b="1" dirty="0" smtClean="0">
                <a:solidFill>
                  <a:srgbClr val="00B050"/>
                </a:solidFill>
              </a:rPr>
              <a:t>аба</a:t>
            </a:r>
            <a:r>
              <a:rPr lang="be-BY" dirty="0" smtClean="0"/>
              <a:t>:  </a:t>
            </a:r>
            <a:r>
              <a:rPr lang="be-BY" i="1" dirty="0" smtClean="0"/>
              <a:t>аба мне</a:t>
            </a:r>
            <a:endParaRPr lang="ru-RU" dirty="0" smtClean="0"/>
          </a:p>
          <a:p>
            <a:r>
              <a:rPr lang="be-BY" dirty="0" smtClean="0"/>
              <a:t>    перад        + </a:t>
            </a:r>
            <a:r>
              <a:rPr lang="be-BY" b="1" i="1" dirty="0" smtClean="0">
                <a:solidFill>
                  <a:schemeClr val="accent2">
                    <a:lumMod val="50000"/>
                  </a:schemeClr>
                </a:solidFill>
              </a:rPr>
              <a:t>мне</a:t>
            </a:r>
            <a:r>
              <a:rPr lang="be-BY" dirty="0" smtClean="0"/>
              <a:t>     =              </a:t>
            </a:r>
            <a:r>
              <a:rPr lang="be-BY" b="1" dirty="0" smtClean="0">
                <a:solidFill>
                  <a:srgbClr val="0070C0"/>
                </a:solidFill>
              </a:rPr>
              <a:t>перада</a:t>
            </a:r>
            <a:r>
              <a:rPr lang="be-BY" dirty="0" smtClean="0"/>
              <a:t>: </a:t>
            </a:r>
            <a:r>
              <a:rPr lang="be-BY" i="1" dirty="0" smtClean="0"/>
              <a:t>перад мной</a:t>
            </a:r>
            <a:endParaRPr lang="ru-RU" dirty="0" smtClean="0"/>
          </a:p>
          <a:p>
            <a:r>
              <a:rPr lang="be-BY" dirty="0" smtClean="0"/>
              <a:t>    над                                            </a:t>
            </a:r>
            <a:r>
              <a:rPr lang="be-BY" b="1" dirty="0" smtClean="0">
                <a:solidFill>
                  <a:schemeClr val="accent4">
                    <a:lumMod val="75000"/>
                  </a:schemeClr>
                </a:solidFill>
              </a:rPr>
              <a:t>нада</a:t>
            </a:r>
            <a:r>
              <a:rPr lang="be-BY" dirty="0" smtClean="0"/>
              <a:t>: </a:t>
            </a:r>
            <a:r>
              <a:rPr lang="be-BY" i="1" dirty="0" smtClean="0"/>
              <a:t>нада мной</a:t>
            </a:r>
            <a:endParaRPr lang="ru-RU" dirty="0" smtClean="0"/>
          </a:p>
          <a:p>
            <a:r>
              <a:rPr lang="be-BY" dirty="0" smtClean="0"/>
              <a:t>    пад                                            </a:t>
            </a:r>
            <a:r>
              <a:rPr lang="be-BY" b="1" dirty="0" smtClean="0">
                <a:solidFill>
                  <a:schemeClr val="accent2">
                    <a:lumMod val="75000"/>
                  </a:schemeClr>
                </a:solidFill>
              </a:rPr>
              <a:t>пада</a:t>
            </a:r>
            <a:r>
              <a:rPr lang="be-BY" dirty="0" smtClean="0"/>
              <a:t>: </a:t>
            </a:r>
            <a:r>
              <a:rPr lang="be-BY" i="1" dirty="0" smtClean="0"/>
              <a:t>пада мной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47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e-BY" sz="3600" b="1" dirty="0" smtClean="0">
                <a:solidFill>
                  <a:srgbClr val="FFFF00"/>
                </a:solidFill>
              </a:rPr>
              <a:t>1 г) </a:t>
            </a:r>
            <a:r>
              <a:rPr lang="be-BY" sz="2400" b="1" dirty="0" smtClean="0">
                <a:solidFill>
                  <a:srgbClr val="FFFF00"/>
                </a:solidFill>
              </a:rPr>
              <a:t>НЕКАТОРЫЯ АСАБЛІВАСЦІ ЎЖЫВАННЯ ПРЫНАЗОЎНІКАЎ 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1" y="1071546"/>
          <a:ext cx="4071966" cy="5286412"/>
        </p:xfrm>
        <a:graphic>
          <a:graphicData uri="http://schemas.openxmlformats.org/drawingml/2006/table">
            <a:tbl>
              <a:tblPr/>
              <a:tblGrid>
                <a:gridCol w="1152442"/>
                <a:gridCol w="1382932"/>
                <a:gridCol w="1536592"/>
              </a:tblGrid>
              <a:tr h="757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Дзеясловы</a:t>
                      </a:r>
                      <a:endParaRPr lang="ru-RU" sz="14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Пытанні/ прыназоўнікі</a:t>
                      </a:r>
                      <a:r>
                        <a:rPr lang="be-BY" sz="1400" b="1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склон</a:t>
                      </a:r>
                      <a:endParaRPr lang="ru-RU" sz="14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Прыклады </a:t>
                      </a:r>
                      <a:endParaRPr lang="ru-RU" sz="14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1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смяяцца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жартаваць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кпіць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здзеквацца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дзівіцца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цешыцца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 каго?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 чаго?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 (са)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+ </a:t>
                      </a:r>
                      <a:r>
                        <a:rPr lang="be-BY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Р.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скл.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назоўніка/ займенніка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 вучняў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 школьніка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 сястры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 сяброў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 старых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 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дзіцяці 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010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гаварыць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думаць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ведаць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клапаціцца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пра каго?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пра што?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пра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 + </a:t>
                      </a: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В.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 скл.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пра здарэнне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пра сына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пра ўчынак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пра маці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5050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(а)жаніцца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ажаніць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 кім?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+ </a:t>
                      </a:r>
                      <a:r>
                        <a:rPr lang="be-BY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Т.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скл.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 Кацярынай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 дзяўчынай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4735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сумаваць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тужыць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плакаць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бедаваць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па чым?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па кім?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па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 + </a:t>
                      </a: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М.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 скл.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па хлопцу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па радзіме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па родных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па </a:t>
                      </a:r>
                      <a:r>
                        <a:rPr lang="be-BY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бацьку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193" name="Picture 1" descr="D:\СВЕТЛАНА-ВСЕ ПЕЧАТНОЕ\ПРЕЗЕНТАЦИИ\Презентации МОИ 2016-2017\Фото Берёзка\1-bereza-fom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071546"/>
            <a:ext cx="4500594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be-BY" sz="2800" b="1" dirty="0" smtClean="0">
                <a:solidFill>
                  <a:srgbClr val="FFFF00"/>
                </a:solidFill>
              </a:rPr>
              <a:t>1 г) НЕКАТОРЫЯ АСАБЛІВАСЦІ ЎЖЫВАННЯ ПРЫНАЗОЎНІКАЎ (працяг)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357298"/>
          <a:ext cx="4643469" cy="4817396"/>
        </p:xfrm>
        <a:graphic>
          <a:graphicData uri="http://schemas.openxmlformats.org/drawingml/2006/table">
            <a:tbl>
              <a:tblPr/>
              <a:tblGrid>
                <a:gridCol w="1000132"/>
                <a:gridCol w="1285883"/>
                <a:gridCol w="2357454"/>
              </a:tblGrid>
              <a:tr h="714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Дзеясловы</a:t>
                      </a:r>
                      <a:endParaRPr lang="ru-RU" sz="14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Пытанні/ прыназоўнікі</a:t>
                      </a:r>
                      <a:r>
                        <a:rPr lang="be-BY" sz="1400" b="1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склон</a:t>
                      </a:r>
                      <a:endParaRPr lang="ru-RU" sz="14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Прыклады </a:t>
                      </a:r>
                      <a:endParaRPr lang="ru-RU" sz="14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1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сумаваць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тужыць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плакаць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бедаваць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 чым?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 кім?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+ </a:t>
                      </a:r>
                      <a:r>
                        <a:rPr lang="be-BY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М.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скл.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 хлопцу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 радзіме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 родных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 </a:t>
                      </a:r>
                      <a:r>
                        <a:rPr lang="be-BY" sz="14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бацьку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99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пайсці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паслаць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схадзіць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па што</a:t>
                      </a:r>
                      <a:r>
                        <a:rPr lang="be-BY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па </a:t>
                      </a: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каго?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па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 + </a:t>
                      </a: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В.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 скл.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па хлеб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па </a:t>
                      </a:r>
                      <a:r>
                        <a:rPr lang="be-BY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доктара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437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пайсці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 што?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be-BY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В.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скл.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 ягады </a:t>
                      </a:r>
                      <a:r>
                        <a:rPr lang="be-BY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be-BY" sz="14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 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суніцы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4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 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чарніцы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 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маліны</a:t>
                      </a:r>
                      <a:r>
                        <a:rPr lang="be-BY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 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 брусніцы</a:t>
                      </a:r>
                      <a:r>
                        <a:rPr lang="be-BY" sz="1400" i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endParaRPr lang="be-BY" sz="1400" i="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 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журавіны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);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 грыбы (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 баравікі</a:t>
                      </a:r>
                      <a:r>
                        <a:rPr lang="be-BY" sz="1400" i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 апенькі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);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 рыбу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8915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хварэць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на што?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В.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 склон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на грып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endParaRPr lang="be-BY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запаленне лёгкіх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289" name="Picture 1" descr="D:\СВЕТЛАНА-ВСЕ ПЕЧАТНОЕ\ПРЕЗЕНТАЦИИ\Презентации МОИ 2016-2017\Фото Берёзка\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428736"/>
            <a:ext cx="4000528" cy="478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077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e-BY" sz="2800" b="1" dirty="0" smtClean="0">
                <a:solidFill>
                  <a:srgbClr val="FFFF00"/>
                </a:solidFill>
              </a:rPr>
              <a:t>1 г) НЕКАТОРЫЯ АСАБЛІВАСЦІ ЎЖЫВАННЯ ПРЫНАЗОЎНІКАЎ (працяг)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00496" y="1357298"/>
          <a:ext cx="4857784" cy="5230531"/>
        </p:xfrm>
        <a:graphic>
          <a:graphicData uri="http://schemas.openxmlformats.org/drawingml/2006/table">
            <a:tbl>
              <a:tblPr/>
              <a:tblGrid>
                <a:gridCol w="1385703"/>
                <a:gridCol w="1459570"/>
                <a:gridCol w="2012511"/>
              </a:tblGrid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Дзеясловы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Пытанні/ прыназоўнікі</a:t>
                      </a:r>
                      <a:r>
                        <a:rPr lang="be-BY" sz="1400" b="1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склон</a:t>
                      </a:r>
                      <a:endParaRPr lang="ru-RU" sz="14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Прыклады </a:t>
                      </a:r>
                      <a:endParaRPr lang="ru-RU" sz="14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8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дараваць</a:t>
                      </a:r>
                      <a:endParaRPr lang="ru-RU" sz="1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выбачайце</a:t>
                      </a:r>
                      <a:endParaRPr lang="ru-RU" sz="1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прабачыць</a:t>
                      </a:r>
                      <a:endParaRPr lang="ru-RU" sz="1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3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каму?</a:t>
                      </a:r>
                      <a:endParaRPr lang="ru-RU" sz="1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3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be-BY" sz="1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скл.</a:t>
                      </a:r>
                      <a:endParaRPr lang="ru-RU" sz="1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3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Выбачайце </a:t>
                      </a:r>
                      <a:r>
                        <a:rPr lang="be-BY" sz="13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нам</a:t>
                      </a:r>
                      <a:r>
                        <a:rPr lang="be-BY" sz="1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3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калі ласка.</a:t>
                      </a:r>
                      <a:endParaRPr lang="ru-RU" sz="1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дараваць</a:t>
                      </a:r>
                      <a:r>
                        <a:rPr lang="ru-RU" sz="13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брат</a:t>
                      </a:r>
                      <a:r>
                        <a:rPr lang="be-BY" sz="13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000" i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6828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300" dirty="0">
                          <a:latin typeface="Times New Roman"/>
                          <a:ea typeface="Times New Roman"/>
                          <a:cs typeface="Times New Roman"/>
                        </a:rPr>
                        <a:t>догляд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300" dirty="0">
                          <a:latin typeface="Times New Roman"/>
                          <a:ea typeface="Times New Roman"/>
                          <a:cs typeface="Times New Roman"/>
                        </a:rPr>
                        <a:t>даглядаць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300" i="1" dirty="0">
                          <a:latin typeface="Times New Roman"/>
                          <a:ea typeface="Times New Roman"/>
                          <a:cs typeface="Times New Roman"/>
                        </a:rPr>
                        <a:t>каго?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300" b="1" dirty="0">
                          <a:latin typeface="Times New Roman"/>
                          <a:ea typeface="Times New Roman"/>
                          <a:cs typeface="Times New Roman"/>
                        </a:rPr>
                        <a:t>Р.</a:t>
                      </a:r>
                      <a:r>
                        <a:rPr lang="be-BY" sz="1300" dirty="0">
                          <a:latin typeface="Times New Roman"/>
                          <a:ea typeface="Times New Roman"/>
                          <a:cs typeface="Times New Roman"/>
                        </a:rPr>
                        <a:t> склон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300" i="1" dirty="0">
                          <a:latin typeface="Times New Roman"/>
                          <a:ea typeface="Times New Roman"/>
                          <a:cs typeface="Times New Roman"/>
                        </a:rPr>
                        <a:t>даглядаць хворых/ жывёлу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3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даглядаць хворага </a:t>
                      </a:r>
                      <a:endParaRPr lang="ru-RU" sz="1000" i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3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догляд хворага</a:t>
                      </a:r>
                      <a:endParaRPr lang="ru-RU" sz="1000" i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  <a:tr h="2420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забыць</a:t>
                      </a:r>
                      <a:endParaRPr lang="ru-RU" sz="1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3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што? </a:t>
                      </a:r>
                      <a:endParaRPr lang="be-BY" sz="1300" i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3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be-BY" sz="13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be-BY" sz="1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скл.</a:t>
                      </a:r>
                      <a:endParaRPr lang="ru-RU" sz="1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3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забыць на крыўды</a:t>
                      </a:r>
                      <a:endParaRPr lang="ru-RU" sz="1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552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300" dirty="0">
                          <a:latin typeface="Times New Roman"/>
                          <a:ea typeface="Times New Roman"/>
                          <a:cs typeface="Times New Roman"/>
                        </a:rPr>
                        <a:t>дзякаваць падзякаваць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300" i="1" dirty="0">
                          <a:latin typeface="Times New Roman"/>
                          <a:ea typeface="Times New Roman"/>
                          <a:cs typeface="Times New Roman"/>
                        </a:rPr>
                        <a:t>каму?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300" b="1" dirty="0">
                          <a:latin typeface="Times New Roman"/>
                          <a:ea typeface="Times New Roman"/>
                          <a:cs typeface="Times New Roman"/>
                        </a:rPr>
                        <a:t>Д.</a:t>
                      </a:r>
                      <a:r>
                        <a:rPr lang="be-BY" sz="1300" dirty="0">
                          <a:latin typeface="Times New Roman"/>
                          <a:ea typeface="Times New Roman"/>
                          <a:cs typeface="Times New Roman"/>
                        </a:rPr>
                        <a:t> скл.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3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падзякаваць сябру</a:t>
                      </a:r>
                      <a:endParaRPr lang="ru-RU" sz="1000" i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дзякаваць</a:t>
                      </a: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сусед</a:t>
                      </a:r>
                      <a:r>
                        <a:rPr lang="be-BY" sz="13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цы</a:t>
                      </a:r>
                      <a:endParaRPr lang="ru-RU" sz="1000" i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</a:tr>
              <a:tr h="2276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ісці ў напрамку </a:t>
                      </a:r>
                      <a:endParaRPr lang="ru-RU" sz="1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3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 чаго</a:t>
                      </a:r>
                      <a:r>
                        <a:rPr lang="be-BY" sz="13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3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Р.склон</a:t>
                      </a:r>
                      <a:endParaRPr lang="ru-RU" sz="1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3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ісці ў напрамку да горада</a:t>
                      </a:r>
                      <a:endParaRPr lang="ru-RU" sz="1000" i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7603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гаварыць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думаць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ведаць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расказаць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марыць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пра што? пра каго?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прыназоўнік</a:t>
                      </a: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В. 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скл.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гаварыць пра будучыню,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марыць пра свабоду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думаць пра дзіця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8673" name="Picture 1" descr="D:\СВЕТЛАНА-ВСЕ ПЕЧАТНОЕ\ПРЕЗЕНТАЦИИ\Презентации МОИ 2016-2017\Фото Берёзка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3786214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e-BY" sz="3200" b="1" dirty="0" smtClean="0">
                <a:solidFill>
                  <a:srgbClr val="FFFF00"/>
                </a:solidFill>
              </a:rPr>
              <a:t>1 г) НЕКАТОРЫЯ АСАБЛІВАСЦІ ЎЖЫВАННЯ ПРЫНАЗОЎНІКАЎ (працяг)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1" y="1421184"/>
          <a:ext cx="4714908" cy="5094064"/>
        </p:xfrm>
        <a:graphic>
          <a:graphicData uri="http://schemas.openxmlformats.org/drawingml/2006/table">
            <a:tbl>
              <a:tblPr/>
              <a:tblGrid>
                <a:gridCol w="1071569"/>
                <a:gridCol w="1785950"/>
                <a:gridCol w="1857389"/>
              </a:tblGrid>
              <a:tr h="677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Дзеясловы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Пытанні/ прыназоўнікі</a:t>
                      </a:r>
                      <a:r>
                        <a:rPr lang="be-BY" sz="1400" b="1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склон</a:t>
                      </a:r>
                      <a:endParaRPr lang="ru-RU" sz="14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Прыклады </a:t>
                      </a:r>
                      <a:endParaRPr lang="ru-RU" sz="14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2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дакрануцца 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 чаго?да каго?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Р.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склон 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дакрануцца да шчакі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445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гаварыць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каму?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гаварыць самому сабе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775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знаходзіцца 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выкарыстоўваецца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 </a:t>
                      </a:r>
                      <a:r>
                        <a:rPr lang="be-BY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Р.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скл. і </a:t>
                      </a:r>
                      <a:r>
                        <a:rPr lang="be-BY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Т.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скл.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знаходзіцца між дрэў,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паміж полем і вёскай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6903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прабівацца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пранікаць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праходзіць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праз што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В.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 скл.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прабівацца праз гушчар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пранікаць праз шчыліны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праходзіць праз раку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</a:tr>
              <a:tr h="6775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прабівацца 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пранікаць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праходзіць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праз што?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В.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склон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прабівацца праз зараслі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пранікаць праз сцяну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праходзіць праз лес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57124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1400" i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вызначыць</a:t>
                      </a:r>
                      <a:endParaRPr lang="ru-RU" sz="1400" i="0" dirty="0" smtClea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што?</a:t>
                      </a:r>
                      <a:endParaRPr lang="ru-RU" sz="1400" i="1" dirty="0" smtClea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В.</a:t>
                      </a:r>
                      <a:r>
                        <a:rPr lang="be-BY" sz="1400" i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склон</a:t>
                      </a:r>
                      <a:endParaRPr lang="ru-RU" sz="1400" i="0" dirty="0" smtClea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14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вызначыць на смак</a:t>
                      </a:r>
                      <a:endParaRPr lang="ru-RU" sz="1400" i="1" dirty="0" smtClea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21" name="Picture 1" descr="D:\СВЕТЛАНА-ВСЕ ПЕЧАТНОЕ\ПРЕЗЕНТАЦИИ\Презентации МОИ 2016-2017\Фото Берёзка\1422130_59230-700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428736"/>
            <a:ext cx="392909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8601C765F2DB4D832BA86FE76CDD2C" ma:contentTypeVersion="0" ma:contentTypeDescription="Создание документа." ma:contentTypeScope="" ma:versionID="fdbc2b929c05273eee0c3ce94c5d81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6E7968-7BF7-46F9-BE80-9A8EF9DCDA87}"/>
</file>

<file path=customXml/itemProps2.xml><?xml version="1.0" encoding="utf-8"?>
<ds:datastoreItem xmlns:ds="http://schemas.openxmlformats.org/officeDocument/2006/customXml" ds:itemID="{97CDC4AA-9E5E-4705-840A-D7A99BF928A0}"/>
</file>

<file path=customXml/itemProps3.xml><?xml version="1.0" encoding="utf-8"?>
<ds:datastoreItem xmlns:ds="http://schemas.openxmlformats.org/officeDocument/2006/customXml" ds:itemID="{3AED64DF-9B8A-4CBC-B79D-B7C067815D41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343</TotalTime>
  <Words>1521</Words>
  <Application>Microsoft Office PowerPoint</Application>
  <PresentationFormat>Экран (4:3)</PresentationFormat>
  <Paragraphs>396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  СЛУЖБОВЫЯ ЧАСЦІНЫ МОВЫ  і  ВЫКЛІЧНІК </vt:lpstr>
      <vt:lpstr>   П    л   а   н  1.   Прыназоўнік: а) ужыванне прыназоўнікаў  са склонамі;  б) правапіс прыназоўнікаў; в) некаторыя асаблівасці  правапісу прыназоўнікаў; г) некаторыя асаблівасці  ўжывання прыназоўнікаў. 2.  Злучнік.  3. Часціцы. 4. Выклічнік  і гукапераймальныя словы.</vt:lpstr>
      <vt:lpstr>Презентация PowerPoint</vt:lpstr>
      <vt:lpstr>                        1 б) Правапіс прыназоўнікаў </vt:lpstr>
      <vt:lpstr>1 в) Некаторыя  асаблівасці  ПРАВАПІСУ  ПРЫНАЗОЎНІКАЎ  </vt:lpstr>
      <vt:lpstr>1 г) НЕКАТОРЫЯ АСАБЛІВАСЦІ ЎЖЫВАННЯ ПРЫНАЗОЎНІКАЎ  </vt:lpstr>
      <vt:lpstr>1 г) НЕКАТОРЫЯ АСАБЛІВАСЦІ ЎЖЫВАННЯ ПРЫНАЗОЎНІКАЎ (працяг)</vt:lpstr>
      <vt:lpstr>1 г) НЕКАТОРЫЯ АСАБЛІВАСЦІ ЎЖЫВАННЯ ПРЫНАЗОЎНІКАЎ (працяг)</vt:lpstr>
      <vt:lpstr>1 г) НЕКАТОРЫЯ АСАБЛІВАСЦІ ЎЖЫВАННЯ ПРЫНАЗОЎНІКАЎ (працяг)</vt:lpstr>
      <vt:lpstr>1 г) НЕКАТОРЫЯ АСАБЛІВАСЦІ ЎЖЫВАННЯ ПРЫНАЗОЎНІКАЎ (працяг)</vt:lpstr>
      <vt:lpstr>   2 а) ЗЛУЧНІКІ  (паводле значэння) </vt:lpstr>
      <vt:lpstr>Презентация PowerPoint</vt:lpstr>
      <vt:lpstr>             3 . П р а в а п і с   ч а с ц і ц </vt:lpstr>
      <vt:lpstr>4.  П р а в а п і с   в ы к л і ч н і к а ў  і  г у к а п е р а й м а л ь н ы х  с л о ў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Правапіс суфіксаў</dc:title>
  <dc:creator>Светлана</dc:creator>
  <cp:lastModifiedBy>Olesya Drobyshevskaya</cp:lastModifiedBy>
  <cp:revision>49</cp:revision>
  <dcterms:created xsi:type="dcterms:W3CDTF">2015-05-03T15:40:06Z</dcterms:created>
  <dcterms:modified xsi:type="dcterms:W3CDTF">2016-11-29T11:50:43Z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0x010100378601C765F2DB4D832BA86FE76CDD2C</vt:lpwstr>
  </property>
</Properties>
</file>